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bookmarkIdSeed="3">
  <p:sldMasterIdLst>
    <p:sldMasterId id="2147483648" r:id="rId1"/>
  </p:sldMasterIdLst>
  <p:notesMasterIdLst>
    <p:notesMasterId r:id="rId23"/>
  </p:notesMasterIdLst>
  <p:handoutMasterIdLst>
    <p:handoutMasterId r:id="rId24"/>
  </p:handoutMasterIdLst>
  <p:sldIdLst>
    <p:sldId id="533" r:id="rId2"/>
    <p:sldId id="540" r:id="rId3"/>
    <p:sldId id="535" r:id="rId4"/>
    <p:sldId id="541" r:id="rId5"/>
    <p:sldId id="553" r:id="rId6"/>
    <p:sldId id="555" r:id="rId7"/>
    <p:sldId id="552" r:id="rId8"/>
    <p:sldId id="547" r:id="rId9"/>
    <p:sldId id="556" r:id="rId10"/>
    <p:sldId id="557" r:id="rId11"/>
    <p:sldId id="510" r:id="rId12"/>
    <p:sldId id="565" r:id="rId13"/>
    <p:sldId id="566" r:id="rId14"/>
    <p:sldId id="559" r:id="rId15"/>
    <p:sldId id="562" r:id="rId16"/>
    <p:sldId id="563" r:id="rId17"/>
    <p:sldId id="536" r:id="rId18"/>
    <p:sldId id="532" r:id="rId19"/>
    <p:sldId id="539" r:id="rId20"/>
    <p:sldId id="551" r:id="rId21"/>
    <p:sldId id="503" r:id="rId22"/>
  </p:sldIdLst>
  <p:sldSz cx="9906000" cy="6858000" type="A4"/>
  <p:notesSz cx="6669088" cy="9928225"/>
  <p:defaultTextStyle>
    <a:defPPr>
      <a:defRPr lang="en-US"/>
    </a:defPPr>
    <a:lvl1pPr algn="l" rtl="0" fontAlgn="base">
      <a:spcBef>
        <a:spcPct val="0"/>
      </a:spcBef>
      <a:spcAft>
        <a:spcPct val="0"/>
      </a:spcAft>
      <a:defRPr sz="1400"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14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14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14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1400" b="1" kern="1200">
        <a:solidFill>
          <a:schemeClr val="tx1"/>
        </a:solidFill>
        <a:latin typeface="Arial" pitchFamily="34" charset="0"/>
        <a:ea typeface="+mn-ea"/>
        <a:cs typeface="Arial" pitchFamily="34" charset="0"/>
      </a:defRPr>
    </a:lvl5pPr>
    <a:lvl6pPr marL="2286000" algn="l" defTabSz="914400" rtl="0" eaLnBrk="1" latinLnBrk="0" hangingPunct="1">
      <a:defRPr sz="1400" b="1" kern="1200">
        <a:solidFill>
          <a:schemeClr val="tx1"/>
        </a:solidFill>
        <a:latin typeface="Arial" pitchFamily="34" charset="0"/>
        <a:ea typeface="+mn-ea"/>
        <a:cs typeface="Arial" pitchFamily="34" charset="0"/>
      </a:defRPr>
    </a:lvl6pPr>
    <a:lvl7pPr marL="2743200" algn="l" defTabSz="914400" rtl="0" eaLnBrk="1" latinLnBrk="0" hangingPunct="1">
      <a:defRPr sz="1400" b="1" kern="1200">
        <a:solidFill>
          <a:schemeClr val="tx1"/>
        </a:solidFill>
        <a:latin typeface="Arial" pitchFamily="34" charset="0"/>
        <a:ea typeface="+mn-ea"/>
        <a:cs typeface="Arial" pitchFamily="34" charset="0"/>
      </a:defRPr>
    </a:lvl7pPr>
    <a:lvl8pPr marL="3200400" algn="l" defTabSz="914400" rtl="0" eaLnBrk="1" latinLnBrk="0" hangingPunct="1">
      <a:defRPr sz="1400" b="1" kern="1200">
        <a:solidFill>
          <a:schemeClr val="tx1"/>
        </a:solidFill>
        <a:latin typeface="Arial" pitchFamily="34" charset="0"/>
        <a:ea typeface="+mn-ea"/>
        <a:cs typeface="Arial" pitchFamily="34" charset="0"/>
      </a:defRPr>
    </a:lvl8pPr>
    <a:lvl9pPr marL="3657600" algn="l" defTabSz="914400" rtl="0" eaLnBrk="1" latinLnBrk="0" hangingPunct="1">
      <a:defRPr sz="1400" b="1"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8">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CCCCCC"/>
    <a:srgbClr val="666666"/>
    <a:srgbClr val="1E4ABD"/>
    <a:srgbClr val="003366"/>
    <a:srgbClr val="E10040"/>
    <a:srgbClr val="002A6C"/>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60" autoAdjust="0"/>
    <p:restoredTop sz="98743" autoAdjust="0"/>
  </p:normalViewPr>
  <p:slideViewPr>
    <p:cSldViewPr snapToObjects="1">
      <p:cViewPr varScale="1">
        <p:scale>
          <a:sx n="63" d="100"/>
          <a:sy n="63" d="100"/>
        </p:scale>
        <p:origin x="1388" y="5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Objects="1">
      <p:cViewPr>
        <p:scale>
          <a:sx n="100" d="100"/>
          <a:sy n="100" d="100"/>
        </p:scale>
        <p:origin x="-1548" y="-72"/>
      </p:cViewPr>
      <p:guideLst>
        <p:guide orient="horz" pos="3128"/>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65ED78-6368-4E57-987E-B6C5D2742A73}" type="doc">
      <dgm:prSet loTypeId="urn:microsoft.com/office/officeart/2005/8/layout/pyramid1" loCatId="pyramid" qsTypeId="urn:microsoft.com/office/officeart/2005/8/quickstyle/simple1" qsCatId="simple" csTypeId="urn:microsoft.com/office/officeart/2005/8/colors/accent1_2" csCatId="accent1" phldr="1"/>
      <dgm:spPr/>
    </dgm:pt>
    <dgm:pt modelId="{0F3F36C7-DA7B-404F-8620-A0FFA55E515E}">
      <dgm:prSet phldrT="[Text]"/>
      <dgm:spPr>
        <a:xfrm>
          <a:off x="0" y="4141143"/>
          <a:ext cx="3773595" cy="1380381"/>
        </a:xfrm>
        <a:solidFill>
          <a:srgbClr val="00B050"/>
        </a:solidFill>
        <a:ln w="12700" cap="flat" cmpd="sng" algn="ctr">
          <a:solidFill>
            <a:sysClr val="window" lastClr="FFFFFF">
              <a:hueOff val="0"/>
              <a:satOff val="0"/>
              <a:lumOff val="0"/>
              <a:alphaOff val="0"/>
            </a:sysClr>
          </a:solidFill>
          <a:prstDash val="solid"/>
          <a:miter lim="800000"/>
        </a:ln>
        <a:effectLst/>
      </dgm:spPr>
      <dgm:t>
        <a:bodyPr/>
        <a:lstStyle/>
        <a:p>
          <a:endParaRPr lang="en-US" dirty="0">
            <a:solidFill>
              <a:sysClr val="windowText" lastClr="000000">
                <a:hueOff val="0"/>
                <a:satOff val="0"/>
                <a:lumOff val="0"/>
                <a:alphaOff val="0"/>
              </a:sysClr>
            </a:solidFill>
            <a:latin typeface="Calibri" panose="020F0502020204030204"/>
            <a:ea typeface="+mn-ea"/>
            <a:cs typeface="+mn-cs"/>
          </a:endParaRPr>
        </a:p>
      </dgm:t>
    </dgm:pt>
    <dgm:pt modelId="{EA9BD3AF-7EC6-4CB7-9310-7E64978F68B0}" type="parTrans" cxnId="{88E127A3-2C9B-4118-AA9E-1B1EC9BF0F0A}">
      <dgm:prSet/>
      <dgm:spPr/>
      <dgm:t>
        <a:bodyPr/>
        <a:lstStyle/>
        <a:p>
          <a:endParaRPr lang="en-US"/>
        </a:p>
      </dgm:t>
    </dgm:pt>
    <dgm:pt modelId="{249C8B34-338C-4559-8C54-1386C61A4ECA}" type="sibTrans" cxnId="{88E127A3-2C9B-4118-AA9E-1B1EC9BF0F0A}">
      <dgm:prSet/>
      <dgm:spPr/>
      <dgm:t>
        <a:bodyPr/>
        <a:lstStyle/>
        <a:p>
          <a:endParaRPr lang="en-US"/>
        </a:p>
      </dgm:t>
    </dgm:pt>
    <dgm:pt modelId="{2533ADBC-0339-45B4-8288-CF7D4EDE41B6}">
      <dgm:prSet phldrT="[Text]"/>
      <dgm:spPr>
        <a:xfrm>
          <a:off x="1415098" y="0"/>
          <a:ext cx="943398" cy="1380381"/>
        </a:xfrm>
        <a:solidFill>
          <a:srgbClr val="FF0000"/>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a:t>
          </a:r>
        </a:p>
      </dgm:t>
    </dgm:pt>
    <dgm:pt modelId="{B1A81824-C520-4F9C-A675-EEE72A6640E6}" type="parTrans" cxnId="{B295DC03-9864-4B93-B6F5-891A5791D20F}">
      <dgm:prSet/>
      <dgm:spPr/>
      <dgm:t>
        <a:bodyPr/>
        <a:lstStyle/>
        <a:p>
          <a:endParaRPr lang="en-US"/>
        </a:p>
      </dgm:t>
    </dgm:pt>
    <dgm:pt modelId="{670DEA25-EDEE-47C5-A0FE-79A506835ACF}" type="sibTrans" cxnId="{B295DC03-9864-4B93-B6F5-891A5791D20F}">
      <dgm:prSet/>
      <dgm:spPr/>
      <dgm:t>
        <a:bodyPr/>
        <a:lstStyle/>
        <a:p>
          <a:endParaRPr lang="en-US"/>
        </a:p>
      </dgm:t>
    </dgm:pt>
    <dgm:pt modelId="{4BB4306C-4919-4361-AFCF-2691912AD0B3}">
      <dgm:prSet phldrT="[Text]"/>
      <dgm:spPr>
        <a:xfrm>
          <a:off x="943398" y="1380380"/>
          <a:ext cx="1886797" cy="1380381"/>
        </a:xfrm>
        <a:solidFill>
          <a:srgbClr val="FFFF00"/>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a:t>
          </a:r>
        </a:p>
      </dgm:t>
    </dgm:pt>
    <dgm:pt modelId="{E692FE5C-82E9-46D4-9822-62A2642B9C48}" type="parTrans" cxnId="{A9D53BB1-8A8B-426F-B72B-32F100A395E0}">
      <dgm:prSet/>
      <dgm:spPr/>
      <dgm:t>
        <a:bodyPr/>
        <a:lstStyle/>
        <a:p>
          <a:endParaRPr lang="en-US"/>
        </a:p>
      </dgm:t>
    </dgm:pt>
    <dgm:pt modelId="{21B4B28D-45B0-40B0-B427-83D0B497AB11}" type="sibTrans" cxnId="{A9D53BB1-8A8B-426F-B72B-32F100A395E0}">
      <dgm:prSet/>
      <dgm:spPr/>
      <dgm:t>
        <a:bodyPr/>
        <a:lstStyle/>
        <a:p>
          <a:endParaRPr lang="en-US"/>
        </a:p>
      </dgm:t>
    </dgm:pt>
    <dgm:pt modelId="{CD6F245C-97DA-4B02-B8F1-7283868367D2}">
      <dgm:prSet phldrT="[Text]"/>
      <dgm:spPr>
        <a:xfrm>
          <a:off x="471699" y="2760761"/>
          <a:ext cx="2830196" cy="1380381"/>
        </a:xfrm>
        <a:solidFill>
          <a:srgbClr val="002060"/>
        </a:solidFill>
        <a:ln w="12700" cap="flat" cmpd="sng" algn="ctr">
          <a:solidFill>
            <a:sysClr val="window" lastClr="FFFFFF">
              <a:hueOff val="0"/>
              <a:satOff val="0"/>
              <a:lumOff val="0"/>
              <a:alphaOff val="0"/>
            </a:sysClr>
          </a:solidFill>
          <a:prstDash val="solid"/>
          <a:miter lim="800000"/>
        </a:ln>
        <a:effectLst/>
      </dgm:spPr>
      <dgm:t>
        <a:bodyPr/>
        <a:lstStyle/>
        <a:p>
          <a:endParaRPr lang="en-US" dirty="0">
            <a:solidFill>
              <a:sysClr val="windowText" lastClr="000000">
                <a:hueOff val="0"/>
                <a:satOff val="0"/>
                <a:lumOff val="0"/>
                <a:alphaOff val="0"/>
              </a:sysClr>
            </a:solidFill>
            <a:latin typeface="Calibri" panose="020F0502020204030204"/>
            <a:ea typeface="+mn-ea"/>
            <a:cs typeface="+mn-cs"/>
          </a:endParaRPr>
        </a:p>
      </dgm:t>
    </dgm:pt>
    <dgm:pt modelId="{596BA247-8598-4BAC-ADA8-DE4C5706DEDD}" type="parTrans" cxnId="{8ACE5D39-78B3-4158-B232-F00C6C09B5F1}">
      <dgm:prSet/>
      <dgm:spPr/>
      <dgm:t>
        <a:bodyPr/>
        <a:lstStyle/>
        <a:p>
          <a:endParaRPr lang="en-US"/>
        </a:p>
      </dgm:t>
    </dgm:pt>
    <dgm:pt modelId="{65A8999D-AD77-485C-AB27-31A020BACFAE}" type="sibTrans" cxnId="{8ACE5D39-78B3-4158-B232-F00C6C09B5F1}">
      <dgm:prSet/>
      <dgm:spPr/>
      <dgm:t>
        <a:bodyPr/>
        <a:lstStyle/>
        <a:p>
          <a:endParaRPr lang="en-US"/>
        </a:p>
      </dgm:t>
    </dgm:pt>
    <dgm:pt modelId="{4AA09D76-1D60-4784-80AF-98DCC92894BA}" type="pres">
      <dgm:prSet presAssocID="{0765ED78-6368-4E57-987E-B6C5D2742A73}" presName="Name0" presStyleCnt="0">
        <dgm:presLayoutVars>
          <dgm:dir/>
          <dgm:animLvl val="lvl"/>
          <dgm:resizeHandles val="exact"/>
        </dgm:presLayoutVars>
      </dgm:prSet>
      <dgm:spPr/>
    </dgm:pt>
    <dgm:pt modelId="{40FD3271-F8F6-4443-97A4-995000ED5E62}" type="pres">
      <dgm:prSet presAssocID="{2533ADBC-0339-45B4-8288-CF7D4EDE41B6}" presName="Name8" presStyleCnt="0"/>
      <dgm:spPr/>
    </dgm:pt>
    <dgm:pt modelId="{ED7DE5D7-A4B6-4070-94FA-B108FD7CEE1F}" type="pres">
      <dgm:prSet presAssocID="{2533ADBC-0339-45B4-8288-CF7D4EDE41B6}" presName="level" presStyleLbl="node1" presStyleIdx="0" presStyleCnt="4">
        <dgm:presLayoutVars>
          <dgm:chMax val="1"/>
          <dgm:bulletEnabled val="1"/>
        </dgm:presLayoutVars>
      </dgm:prSet>
      <dgm:spPr>
        <a:prstGeom prst="trapezoid">
          <a:avLst>
            <a:gd name="adj" fmla="val 50000"/>
          </a:avLst>
        </a:prstGeom>
      </dgm:spPr>
    </dgm:pt>
    <dgm:pt modelId="{58730BCD-545D-477C-8449-37A6BA58B4D3}" type="pres">
      <dgm:prSet presAssocID="{2533ADBC-0339-45B4-8288-CF7D4EDE41B6}" presName="levelTx" presStyleLbl="revTx" presStyleIdx="0" presStyleCnt="0">
        <dgm:presLayoutVars>
          <dgm:chMax val="1"/>
          <dgm:bulletEnabled val="1"/>
        </dgm:presLayoutVars>
      </dgm:prSet>
      <dgm:spPr/>
    </dgm:pt>
    <dgm:pt modelId="{AAFC71A4-05ED-47FF-BCA7-572356A69488}" type="pres">
      <dgm:prSet presAssocID="{4BB4306C-4919-4361-AFCF-2691912AD0B3}" presName="Name8" presStyleCnt="0"/>
      <dgm:spPr/>
    </dgm:pt>
    <dgm:pt modelId="{D343134B-585F-415D-AB43-66154370FA36}" type="pres">
      <dgm:prSet presAssocID="{4BB4306C-4919-4361-AFCF-2691912AD0B3}" presName="level" presStyleLbl="node1" presStyleIdx="1" presStyleCnt="4">
        <dgm:presLayoutVars>
          <dgm:chMax val="1"/>
          <dgm:bulletEnabled val="1"/>
        </dgm:presLayoutVars>
      </dgm:prSet>
      <dgm:spPr>
        <a:prstGeom prst="trapezoid">
          <a:avLst>
            <a:gd name="adj" fmla="val 34172"/>
          </a:avLst>
        </a:prstGeom>
      </dgm:spPr>
    </dgm:pt>
    <dgm:pt modelId="{6C76220E-F2BE-4252-9920-BBD72EA19119}" type="pres">
      <dgm:prSet presAssocID="{4BB4306C-4919-4361-AFCF-2691912AD0B3}" presName="levelTx" presStyleLbl="revTx" presStyleIdx="0" presStyleCnt="0">
        <dgm:presLayoutVars>
          <dgm:chMax val="1"/>
          <dgm:bulletEnabled val="1"/>
        </dgm:presLayoutVars>
      </dgm:prSet>
      <dgm:spPr/>
    </dgm:pt>
    <dgm:pt modelId="{A798AF9F-FB96-461F-B4A7-2E61493B3393}" type="pres">
      <dgm:prSet presAssocID="{CD6F245C-97DA-4B02-B8F1-7283868367D2}" presName="Name8" presStyleCnt="0"/>
      <dgm:spPr/>
    </dgm:pt>
    <dgm:pt modelId="{DC4CCB17-BA4C-458C-A3E9-4CBF58ECBA78}" type="pres">
      <dgm:prSet presAssocID="{CD6F245C-97DA-4B02-B8F1-7283868367D2}" presName="level" presStyleLbl="node1" presStyleIdx="2" presStyleCnt="4">
        <dgm:presLayoutVars>
          <dgm:chMax val="1"/>
          <dgm:bulletEnabled val="1"/>
        </dgm:presLayoutVars>
      </dgm:prSet>
      <dgm:spPr>
        <a:prstGeom prst="trapezoid">
          <a:avLst>
            <a:gd name="adj" fmla="val 34172"/>
          </a:avLst>
        </a:prstGeom>
      </dgm:spPr>
    </dgm:pt>
    <dgm:pt modelId="{25B24C0F-1CF0-4DA5-9C97-810DFEB6253F}" type="pres">
      <dgm:prSet presAssocID="{CD6F245C-97DA-4B02-B8F1-7283868367D2}" presName="levelTx" presStyleLbl="revTx" presStyleIdx="0" presStyleCnt="0">
        <dgm:presLayoutVars>
          <dgm:chMax val="1"/>
          <dgm:bulletEnabled val="1"/>
        </dgm:presLayoutVars>
      </dgm:prSet>
      <dgm:spPr/>
    </dgm:pt>
    <dgm:pt modelId="{8ACD0D2F-8A57-49BB-9DB0-B2DAEB163033}" type="pres">
      <dgm:prSet presAssocID="{0F3F36C7-DA7B-404F-8620-A0FFA55E515E}" presName="Name8" presStyleCnt="0"/>
      <dgm:spPr/>
    </dgm:pt>
    <dgm:pt modelId="{0E678FB1-1E29-4A98-8B17-53C74B1E6E41}" type="pres">
      <dgm:prSet presAssocID="{0F3F36C7-DA7B-404F-8620-A0FFA55E515E}" presName="level" presStyleLbl="node1" presStyleIdx="3" presStyleCnt="4" custLinFactNeighborY="-542">
        <dgm:presLayoutVars>
          <dgm:chMax val="1"/>
          <dgm:bulletEnabled val="1"/>
        </dgm:presLayoutVars>
      </dgm:prSet>
      <dgm:spPr>
        <a:prstGeom prst="trapezoid">
          <a:avLst>
            <a:gd name="adj" fmla="val 34172"/>
          </a:avLst>
        </a:prstGeom>
      </dgm:spPr>
    </dgm:pt>
    <dgm:pt modelId="{8BCF69EC-18BC-4002-A991-595C9E1C6388}" type="pres">
      <dgm:prSet presAssocID="{0F3F36C7-DA7B-404F-8620-A0FFA55E515E}" presName="levelTx" presStyleLbl="revTx" presStyleIdx="0" presStyleCnt="0">
        <dgm:presLayoutVars>
          <dgm:chMax val="1"/>
          <dgm:bulletEnabled val="1"/>
        </dgm:presLayoutVars>
      </dgm:prSet>
      <dgm:spPr/>
    </dgm:pt>
  </dgm:ptLst>
  <dgm:cxnLst>
    <dgm:cxn modelId="{8562AE03-4D47-4E80-8E46-A89E9D7990D3}" type="presOf" srcId="{4BB4306C-4919-4361-AFCF-2691912AD0B3}" destId="{D343134B-585F-415D-AB43-66154370FA36}" srcOrd="0" destOrd="0" presId="urn:microsoft.com/office/officeart/2005/8/layout/pyramid1"/>
    <dgm:cxn modelId="{B295DC03-9864-4B93-B6F5-891A5791D20F}" srcId="{0765ED78-6368-4E57-987E-B6C5D2742A73}" destId="{2533ADBC-0339-45B4-8288-CF7D4EDE41B6}" srcOrd="0" destOrd="0" parTransId="{B1A81824-C520-4F9C-A675-EEE72A6640E6}" sibTransId="{670DEA25-EDEE-47C5-A0FE-79A506835ACF}"/>
    <dgm:cxn modelId="{5741530B-AAB0-492A-8564-39F57AB4639A}" type="presOf" srcId="{CD6F245C-97DA-4B02-B8F1-7283868367D2}" destId="{25B24C0F-1CF0-4DA5-9C97-810DFEB6253F}" srcOrd="1" destOrd="0" presId="urn:microsoft.com/office/officeart/2005/8/layout/pyramid1"/>
    <dgm:cxn modelId="{8ACE5D39-78B3-4158-B232-F00C6C09B5F1}" srcId="{0765ED78-6368-4E57-987E-B6C5D2742A73}" destId="{CD6F245C-97DA-4B02-B8F1-7283868367D2}" srcOrd="2" destOrd="0" parTransId="{596BA247-8598-4BAC-ADA8-DE4C5706DEDD}" sibTransId="{65A8999D-AD77-485C-AB27-31A020BACFAE}"/>
    <dgm:cxn modelId="{2CB6615F-16D0-45AE-B587-C742A2BFBD9F}" type="presOf" srcId="{4BB4306C-4919-4361-AFCF-2691912AD0B3}" destId="{6C76220E-F2BE-4252-9920-BBD72EA19119}" srcOrd="1" destOrd="0" presId="urn:microsoft.com/office/officeart/2005/8/layout/pyramid1"/>
    <dgm:cxn modelId="{92195645-F6DA-4659-AFA1-368F92E86D4F}" type="presOf" srcId="{0F3F36C7-DA7B-404F-8620-A0FFA55E515E}" destId="{0E678FB1-1E29-4A98-8B17-53C74B1E6E41}" srcOrd="0" destOrd="0" presId="urn:microsoft.com/office/officeart/2005/8/layout/pyramid1"/>
    <dgm:cxn modelId="{B722B468-5B33-44EB-B0E0-893041314A26}" type="presOf" srcId="{CD6F245C-97DA-4B02-B8F1-7283868367D2}" destId="{DC4CCB17-BA4C-458C-A3E9-4CBF58ECBA78}" srcOrd="0" destOrd="0" presId="urn:microsoft.com/office/officeart/2005/8/layout/pyramid1"/>
    <dgm:cxn modelId="{B040B789-C26A-4C43-994D-1D6F47792573}" type="presOf" srcId="{0F3F36C7-DA7B-404F-8620-A0FFA55E515E}" destId="{8BCF69EC-18BC-4002-A991-595C9E1C6388}" srcOrd="1" destOrd="0" presId="urn:microsoft.com/office/officeart/2005/8/layout/pyramid1"/>
    <dgm:cxn modelId="{B201E99A-2BCD-4A4B-BB43-53BA1C7259EF}" type="presOf" srcId="{2533ADBC-0339-45B4-8288-CF7D4EDE41B6}" destId="{58730BCD-545D-477C-8449-37A6BA58B4D3}" srcOrd="1" destOrd="0" presId="urn:microsoft.com/office/officeart/2005/8/layout/pyramid1"/>
    <dgm:cxn modelId="{88E127A3-2C9B-4118-AA9E-1B1EC9BF0F0A}" srcId="{0765ED78-6368-4E57-987E-B6C5D2742A73}" destId="{0F3F36C7-DA7B-404F-8620-A0FFA55E515E}" srcOrd="3" destOrd="0" parTransId="{EA9BD3AF-7EC6-4CB7-9310-7E64978F68B0}" sibTransId="{249C8B34-338C-4559-8C54-1386C61A4ECA}"/>
    <dgm:cxn modelId="{A9D53BB1-8A8B-426F-B72B-32F100A395E0}" srcId="{0765ED78-6368-4E57-987E-B6C5D2742A73}" destId="{4BB4306C-4919-4361-AFCF-2691912AD0B3}" srcOrd="1" destOrd="0" parTransId="{E692FE5C-82E9-46D4-9822-62A2642B9C48}" sibTransId="{21B4B28D-45B0-40B0-B427-83D0B497AB11}"/>
    <dgm:cxn modelId="{5EBCBDC0-D666-4F88-AD91-5292EA9E5E0E}" type="presOf" srcId="{2533ADBC-0339-45B4-8288-CF7D4EDE41B6}" destId="{ED7DE5D7-A4B6-4070-94FA-B108FD7CEE1F}" srcOrd="0" destOrd="0" presId="urn:microsoft.com/office/officeart/2005/8/layout/pyramid1"/>
    <dgm:cxn modelId="{6DAFD6CD-EE19-481F-A10C-611CDCC30645}" type="presOf" srcId="{0765ED78-6368-4E57-987E-B6C5D2742A73}" destId="{4AA09D76-1D60-4784-80AF-98DCC92894BA}" srcOrd="0" destOrd="0" presId="urn:microsoft.com/office/officeart/2005/8/layout/pyramid1"/>
    <dgm:cxn modelId="{FB35C726-EE03-4CD3-8A98-FFCCBFEA1DC6}" type="presParOf" srcId="{4AA09D76-1D60-4784-80AF-98DCC92894BA}" destId="{40FD3271-F8F6-4443-97A4-995000ED5E62}" srcOrd="0" destOrd="0" presId="urn:microsoft.com/office/officeart/2005/8/layout/pyramid1"/>
    <dgm:cxn modelId="{E639F50A-6543-49DF-BAA8-8D2A2D7ED2E8}" type="presParOf" srcId="{40FD3271-F8F6-4443-97A4-995000ED5E62}" destId="{ED7DE5D7-A4B6-4070-94FA-B108FD7CEE1F}" srcOrd="0" destOrd="0" presId="urn:microsoft.com/office/officeart/2005/8/layout/pyramid1"/>
    <dgm:cxn modelId="{9E76516F-4161-42B5-80D4-3BD4CD2D3690}" type="presParOf" srcId="{40FD3271-F8F6-4443-97A4-995000ED5E62}" destId="{58730BCD-545D-477C-8449-37A6BA58B4D3}" srcOrd="1" destOrd="0" presId="urn:microsoft.com/office/officeart/2005/8/layout/pyramid1"/>
    <dgm:cxn modelId="{BF509FC2-78AF-402C-8CFD-7837FB5DA845}" type="presParOf" srcId="{4AA09D76-1D60-4784-80AF-98DCC92894BA}" destId="{AAFC71A4-05ED-47FF-BCA7-572356A69488}" srcOrd="1" destOrd="0" presId="urn:microsoft.com/office/officeart/2005/8/layout/pyramid1"/>
    <dgm:cxn modelId="{F5B00481-3180-4811-8D23-7934616D7475}" type="presParOf" srcId="{AAFC71A4-05ED-47FF-BCA7-572356A69488}" destId="{D343134B-585F-415D-AB43-66154370FA36}" srcOrd="0" destOrd="0" presId="urn:microsoft.com/office/officeart/2005/8/layout/pyramid1"/>
    <dgm:cxn modelId="{6DF102B1-3BB3-4DD2-BE07-571EF17791E3}" type="presParOf" srcId="{AAFC71A4-05ED-47FF-BCA7-572356A69488}" destId="{6C76220E-F2BE-4252-9920-BBD72EA19119}" srcOrd="1" destOrd="0" presId="urn:microsoft.com/office/officeart/2005/8/layout/pyramid1"/>
    <dgm:cxn modelId="{4A01A01A-DB1B-4031-B9A7-47EC7947118E}" type="presParOf" srcId="{4AA09D76-1D60-4784-80AF-98DCC92894BA}" destId="{A798AF9F-FB96-461F-B4A7-2E61493B3393}" srcOrd="2" destOrd="0" presId="urn:microsoft.com/office/officeart/2005/8/layout/pyramid1"/>
    <dgm:cxn modelId="{47CA63E0-4D9F-42CD-B252-9E13774D95A0}" type="presParOf" srcId="{A798AF9F-FB96-461F-B4A7-2E61493B3393}" destId="{DC4CCB17-BA4C-458C-A3E9-4CBF58ECBA78}" srcOrd="0" destOrd="0" presId="urn:microsoft.com/office/officeart/2005/8/layout/pyramid1"/>
    <dgm:cxn modelId="{B63C4207-AEF7-45E0-AFCB-2D8977973F38}" type="presParOf" srcId="{A798AF9F-FB96-461F-B4A7-2E61493B3393}" destId="{25B24C0F-1CF0-4DA5-9C97-810DFEB6253F}" srcOrd="1" destOrd="0" presId="urn:microsoft.com/office/officeart/2005/8/layout/pyramid1"/>
    <dgm:cxn modelId="{32534A20-68C7-4DCD-B1C5-28542853A9A0}" type="presParOf" srcId="{4AA09D76-1D60-4784-80AF-98DCC92894BA}" destId="{8ACD0D2F-8A57-49BB-9DB0-B2DAEB163033}" srcOrd="3" destOrd="0" presId="urn:microsoft.com/office/officeart/2005/8/layout/pyramid1"/>
    <dgm:cxn modelId="{AD376395-28AD-48F2-9A6D-35D12FB38BBD}" type="presParOf" srcId="{8ACD0D2F-8A57-49BB-9DB0-B2DAEB163033}" destId="{0E678FB1-1E29-4A98-8B17-53C74B1E6E41}" srcOrd="0" destOrd="0" presId="urn:microsoft.com/office/officeart/2005/8/layout/pyramid1"/>
    <dgm:cxn modelId="{1CB16466-2763-4A42-A856-BD3595669CA7}" type="presParOf" srcId="{8ACD0D2F-8A57-49BB-9DB0-B2DAEB163033}" destId="{8BCF69EC-18BC-4002-A991-595C9E1C6388}"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7DE5D7-A4B6-4070-94FA-B108FD7CEE1F}">
      <dsp:nvSpPr>
        <dsp:cNvPr id="0" name=""/>
        <dsp:cNvSpPr/>
      </dsp:nvSpPr>
      <dsp:spPr>
        <a:xfrm>
          <a:off x="1418373" y="0"/>
          <a:ext cx="945582" cy="1038552"/>
        </a:xfrm>
        <a:prstGeom prst="trapezoid">
          <a:avLst>
            <a:gd name="adj" fmla="val 50000"/>
          </a:avLst>
        </a:prstGeom>
        <a:solidFill>
          <a:srgbClr val="FF00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marL="0" lvl="0" indent="0" algn="ctr" defTabSz="2755900">
            <a:lnSpc>
              <a:spcPct val="90000"/>
            </a:lnSpc>
            <a:spcBef>
              <a:spcPct val="0"/>
            </a:spcBef>
            <a:spcAft>
              <a:spcPct val="35000"/>
            </a:spcAft>
            <a:buNone/>
          </a:pPr>
          <a:r>
            <a:rPr lang="en-US" sz="6200" kern="1200" dirty="0">
              <a:solidFill>
                <a:sysClr val="windowText" lastClr="000000">
                  <a:hueOff val="0"/>
                  <a:satOff val="0"/>
                  <a:lumOff val="0"/>
                  <a:alphaOff val="0"/>
                </a:sysClr>
              </a:solidFill>
              <a:latin typeface="Calibri" panose="020F0502020204030204"/>
              <a:ea typeface="+mn-ea"/>
              <a:cs typeface="+mn-cs"/>
            </a:rPr>
            <a:t>.</a:t>
          </a:r>
        </a:p>
      </dsp:txBody>
      <dsp:txXfrm>
        <a:off x="1418373" y="0"/>
        <a:ext cx="945582" cy="1038552"/>
      </dsp:txXfrm>
    </dsp:sp>
    <dsp:sp modelId="{D343134B-585F-415D-AB43-66154370FA36}">
      <dsp:nvSpPr>
        <dsp:cNvPr id="0" name=""/>
        <dsp:cNvSpPr/>
      </dsp:nvSpPr>
      <dsp:spPr>
        <a:xfrm>
          <a:off x="945582" y="1038552"/>
          <a:ext cx="1891164" cy="1038552"/>
        </a:xfrm>
        <a:prstGeom prst="trapezoid">
          <a:avLst>
            <a:gd name="adj" fmla="val 34172"/>
          </a:avLst>
        </a:prstGeom>
        <a:solidFill>
          <a:srgbClr val="FFFF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marL="0" lvl="0" indent="0" algn="ctr" defTabSz="2755900">
            <a:lnSpc>
              <a:spcPct val="90000"/>
            </a:lnSpc>
            <a:spcBef>
              <a:spcPct val="0"/>
            </a:spcBef>
            <a:spcAft>
              <a:spcPct val="35000"/>
            </a:spcAft>
            <a:buNone/>
          </a:pPr>
          <a:r>
            <a:rPr lang="en-US" sz="6200" kern="1200" dirty="0">
              <a:solidFill>
                <a:sysClr val="windowText" lastClr="000000">
                  <a:hueOff val="0"/>
                  <a:satOff val="0"/>
                  <a:lumOff val="0"/>
                  <a:alphaOff val="0"/>
                </a:sysClr>
              </a:solidFill>
              <a:latin typeface="Calibri" panose="020F0502020204030204"/>
              <a:ea typeface="+mn-ea"/>
              <a:cs typeface="+mn-cs"/>
            </a:rPr>
            <a:t>.</a:t>
          </a:r>
        </a:p>
      </dsp:txBody>
      <dsp:txXfrm>
        <a:off x="1276535" y="1038552"/>
        <a:ext cx="1229256" cy="1038552"/>
      </dsp:txXfrm>
    </dsp:sp>
    <dsp:sp modelId="{DC4CCB17-BA4C-458C-A3E9-4CBF58ECBA78}">
      <dsp:nvSpPr>
        <dsp:cNvPr id="0" name=""/>
        <dsp:cNvSpPr/>
      </dsp:nvSpPr>
      <dsp:spPr>
        <a:xfrm>
          <a:off x="472791" y="2077105"/>
          <a:ext cx="2836745" cy="1038552"/>
        </a:xfrm>
        <a:prstGeom prst="trapezoid">
          <a:avLst>
            <a:gd name="adj" fmla="val 34172"/>
          </a:avLst>
        </a:prstGeom>
        <a:solidFill>
          <a:srgbClr val="00206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marL="0" lvl="0" indent="0" algn="ctr" defTabSz="2755900">
            <a:lnSpc>
              <a:spcPct val="90000"/>
            </a:lnSpc>
            <a:spcBef>
              <a:spcPct val="0"/>
            </a:spcBef>
            <a:spcAft>
              <a:spcPct val="35000"/>
            </a:spcAft>
            <a:buNone/>
          </a:pPr>
          <a:endParaRPr lang="en-US" sz="6200" kern="1200" dirty="0">
            <a:solidFill>
              <a:sysClr val="windowText" lastClr="000000">
                <a:hueOff val="0"/>
                <a:satOff val="0"/>
                <a:lumOff val="0"/>
                <a:alphaOff val="0"/>
              </a:sysClr>
            </a:solidFill>
            <a:latin typeface="Calibri" panose="020F0502020204030204"/>
            <a:ea typeface="+mn-ea"/>
            <a:cs typeface="+mn-cs"/>
          </a:endParaRPr>
        </a:p>
      </dsp:txBody>
      <dsp:txXfrm>
        <a:off x="969221" y="2077105"/>
        <a:ext cx="1843884" cy="1038552"/>
      </dsp:txXfrm>
    </dsp:sp>
    <dsp:sp modelId="{0E678FB1-1E29-4A98-8B17-53C74B1E6E41}">
      <dsp:nvSpPr>
        <dsp:cNvPr id="0" name=""/>
        <dsp:cNvSpPr/>
      </dsp:nvSpPr>
      <dsp:spPr>
        <a:xfrm>
          <a:off x="0" y="3110028"/>
          <a:ext cx="3782328" cy="1038552"/>
        </a:xfrm>
        <a:prstGeom prst="trapezoid">
          <a:avLst>
            <a:gd name="adj" fmla="val 34172"/>
          </a:avLst>
        </a:prstGeom>
        <a:solidFill>
          <a:srgbClr val="00B05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marL="0" lvl="0" indent="0" algn="ctr" defTabSz="2755900">
            <a:lnSpc>
              <a:spcPct val="90000"/>
            </a:lnSpc>
            <a:spcBef>
              <a:spcPct val="0"/>
            </a:spcBef>
            <a:spcAft>
              <a:spcPct val="35000"/>
            </a:spcAft>
            <a:buNone/>
          </a:pPr>
          <a:endParaRPr lang="en-US" sz="6200" kern="1200" dirty="0">
            <a:solidFill>
              <a:sysClr val="windowText" lastClr="000000">
                <a:hueOff val="0"/>
                <a:satOff val="0"/>
                <a:lumOff val="0"/>
                <a:alphaOff val="0"/>
              </a:sysClr>
            </a:solidFill>
            <a:latin typeface="Calibri" panose="020F0502020204030204"/>
            <a:ea typeface="+mn-ea"/>
            <a:cs typeface="+mn-cs"/>
          </a:endParaRPr>
        </a:p>
      </dsp:txBody>
      <dsp:txXfrm>
        <a:off x="661907" y="3110028"/>
        <a:ext cx="2458513" cy="103855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8876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FontTx/>
              <a:buNone/>
              <a:defRPr sz="1200" b="0">
                <a:latin typeface="Times" charset="0"/>
                <a:cs typeface="+mn-cs"/>
              </a:defRPr>
            </a:lvl1pPr>
          </a:lstStyle>
          <a:p>
            <a:pPr>
              <a:defRPr/>
            </a:pPr>
            <a:endParaRPr lang="en-US" dirty="0"/>
          </a:p>
        </p:txBody>
      </p:sp>
      <p:sp>
        <p:nvSpPr>
          <p:cNvPr id="124931" name="Rectangle 3"/>
          <p:cNvSpPr>
            <a:spLocks noGrp="1" noChangeArrowheads="1"/>
          </p:cNvSpPr>
          <p:nvPr>
            <p:ph type="dt" sz="quarter" idx="1"/>
          </p:nvPr>
        </p:nvSpPr>
        <p:spPr bwMode="auto">
          <a:xfrm>
            <a:off x="3756025"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r>
              <a:rPr lang="en-US" dirty="0"/>
              <a:t>1/28/2007</a:t>
            </a:r>
          </a:p>
        </p:txBody>
      </p:sp>
      <p:sp>
        <p:nvSpPr>
          <p:cNvPr id="124932" name="Rectangle 4"/>
          <p:cNvSpPr>
            <a:spLocks noGrp="1" noChangeArrowheads="1"/>
          </p:cNvSpPr>
          <p:nvPr>
            <p:ph type="ftr" sz="quarter" idx="2"/>
          </p:nvPr>
        </p:nvSpPr>
        <p:spPr bwMode="auto">
          <a:xfrm>
            <a:off x="0" y="9413875"/>
            <a:ext cx="2887663"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buFontTx/>
              <a:buNone/>
              <a:defRPr sz="1200" b="0">
                <a:latin typeface="Times" charset="0"/>
                <a:cs typeface="+mn-cs"/>
              </a:defRPr>
            </a:lvl1pPr>
          </a:lstStyle>
          <a:p>
            <a:pPr>
              <a:defRPr/>
            </a:pPr>
            <a:endParaRPr lang="en-US" dirty="0"/>
          </a:p>
        </p:txBody>
      </p:sp>
      <p:sp>
        <p:nvSpPr>
          <p:cNvPr id="124933" name="Rectangle 5"/>
          <p:cNvSpPr>
            <a:spLocks noGrp="1" noChangeArrowheads="1"/>
          </p:cNvSpPr>
          <p:nvPr>
            <p:ph type="sldNum" sz="quarter" idx="3"/>
          </p:nvPr>
        </p:nvSpPr>
        <p:spPr bwMode="auto">
          <a:xfrm>
            <a:off x="3756025" y="9413875"/>
            <a:ext cx="288925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fld id="{1119667B-D50C-43BE-99BE-78E6CD5355F0}" type="slidenum">
              <a:rPr lang="en-US"/>
              <a:pPr>
                <a:defRPr/>
              </a:pPr>
              <a:t>‹#›</a:t>
            </a:fld>
            <a:endParaRPr lang="en-US" dirty="0"/>
          </a:p>
        </p:txBody>
      </p:sp>
    </p:spTree>
    <p:extLst>
      <p:ext uri="{BB962C8B-B14F-4D97-AF65-F5344CB8AC3E}">
        <p14:creationId xmlns:p14="http://schemas.microsoft.com/office/powerpoint/2010/main" val="3543678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4"/>
          <p:cNvSpPr>
            <a:spLocks noGrp="1" noRot="1" noChangeAspect="1" noChangeArrowheads="1" noTextEdit="1"/>
          </p:cNvSpPr>
          <p:nvPr>
            <p:ph type="sldImg" idx="2"/>
          </p:nvPr>
        </p:nvSpPr>
        <p:spPr bwMode="auto">
          <a:xfrm>
            <a:off x="139700" y="163513"/>
            <a:ext cx="5392738" cy="3733800"/>
          </a:xfrm>
          <a:prstGeom prst="rect">
            <a:avLst/>
          </a:prstGeom>
          <a:noFill/>
          <a:ln w="9525">
            <a:solidFill>
              <a:srgbClr val="000000"/>
            </a:solidFill>
            <a:miter lim="800000"/>
            <a:headEnd/>
            <a:tailEnd/>
          </a:ln>
        </p:spPr>
      </p:sp>
      <p:sp>
        <p:nvSpPr>
          <p:cNvPr id="129029" name="Rectangle 5"/>
          <p:cNvSpPr>
            <a:spLocks noGrp="1" noChangeArrowheads="1"/>
          </p:cNvSpPr>
          <p:nvPr>
            <p:ph type="body" sz="quarter" idx="3"/>
          </p:nvPr>
        </p:nvSpPr>
        <p:spPr bwMode="auto">
          <a:xfrm>
            <a:off x="266700" y="4059238"/>
            <a:ext cx="6207125"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9031" name="Rectangle 7"/>
          <p:cNvSpPr>
            <a:spLocks noGrp="1" noChangeArrowheads="1"/>
          </p:cNvSpPr>
          <p:nvPr>
            <p:ph type="sldNum" sz="quarter" idx="5"/>
          </p:nvPr>
        </p:nvSpPr>
        <p:spPr bwMode="auto">
          <a:xfrm>
            <a:off x="3756025" y="9602788"/>
            <a:ext cx="2889250" cy="2984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fld id="{6D048F1F-0523-43AB-A95E-4F36931EC211}" type="slidenum">
              <a:rPr lang="en-US"/>
              <a:pPr>
                <a:defRPr/>
              </a:pPr>
              <a:t>‹#›</a:t>
            </a:fld>
            <a:endParaRPr lang="en-US" dirty="0"/>
          </a:p>
        </p:txBody>
      </p:sp>
    </p:spTree>
    <p:extLst>
      <p:ext uri="{BB962C8B-B14F-4D97-AF65-F5344CB8AC3E}">
        <p14:creationId xmlns:p14="http://schemas.microsoft.com/office/powerpoint/2010/main" val="6039100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0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0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0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Arial" panose="020B0604020202020204" pitchFamily="34" charset="0"/>
              <a:cs typeface="Arial" panose="020B0604020202020204" pitchFamily="34" charset="0"/>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EACD52E-0D89-443A-8E5F-7021B5997CC9}" type="slidenum">
              <a:rPr lang="en-US" altLang="en-US" smtClean="0">
                <a:latin typeface="Times" panose="02020603050405020304" pitchFamily="18" charset="0"/>
              </a:rPr>
              <a:pPr/>
              <a:t>1</a:t>
            </a:fld>
            <a:endParaRPr lang="en-US" altLang="en-US" dirty="0">
              <a:latin typeface="Times" panose="02020603050405020304" pitchFamily="18" charset="0"/>
            </a:endParaRPr>
          </a:p>
        </p:txBody>
      </p:sp>
    </p:spTree>
    <p:extLst>
      <p:ext uri="{BB962C8B-B14F-4D97-AF65-F5344CB8AC3E}">
        <p14:creationId xmlns:p14="http://schemas.microsoft.com/office/powerpoint/2010/main" val="1780905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B0FC3B-5A36-4CDA-B94F-9B26A5F2D54E}" type="slidenum">
              <a:rPr lang="en-US" smtClean="0"/>
              <a:pPr>
                <a:defRPr/>
              </a:pPr>
              <a:t>2</a:t>
            </a:fld>
            <a:endParaRPr lang="en-US" dirty="0"/>
          </a:p>
        </p:txBody>
      </p:sp>
    </p:spTree>
    <p:extLst>
      <p:ext uri="{BB962C8B-B14F-4D97-AF65-F5344CB8AC3E}">
        <p14:creationId xmlns:p14="http://schemas.microsoft.com/office/powerpoint/2010/main" val="61254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B0FC3B-5A36-4CDA-B94F-9B26A5F2D54E}" type="slidenum">
              <a:rPr lang="en-US" smtClean="0"/>
              <a:pPr>
                <a:defRPr/>
              </a:pPr>
              <a:t>3</a:t>
            </a:fld>
            <a:endParaRPr lang="en-US" dirty="0"/>
          </a:p>
        </p:txBody>
      </p:sp>
    </p:spTree>
    <p:extLst>
      <p:ext uri="{BB962C8B-B14F-4D97-AF65-F5344CB8AC3E}">
        <p14:creationId xmlns:p14="http://schemas.microsoft.com/office/powerpoint/2010/main" val="1639962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B0FC3B-5A36-4CDA-B94F-9B26A5F2D54E}" type="slidenum">
              <a:rPr lang="en-US" smtClean="0"/>
              <a:pPr>
                <a:defRPr/>
              </a:pPr>
              <a:t>11</a:t>
            </a:fld>
            <a:endParaRPr lang="en-US" dirty="0"/>
          </a:p>
        </p:txBody>
      </p:sp>
    </p:spTree>
    <p:extLst>
      <p:ext uri="{BB962C8B-B14F-4D97-AF65-F5344CB8AC3E}">
        <p14:creationId xmlns:p14="http://schemas.microsoft.com/office/powerpoint/2010/main" val="2942890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B0FC3B-5A36-4CDA-B94F-9B26A5F2D54E}" type="slidenum">
              <a:rPr lang="en-US" smtClean="0"/>
              <a:pPr>
                <a:defRPr/>
              </a:pPr>
              <a:t>12</a:t>
            </a:fld>
            <a:endParaRPr lang="en-US" dirty="0"/>
          </a:p>
        </p:txBody>
      </p:sp>
    </p:spTree>
    <p:extLst>
      <p:ext uri="{BB962C8B-B14F-4D97-AF65-F5344CB8AC3E}">
        <p14:creationId xmlns:p14="http://schemas.microsoft.com/office/powerpoint/2010/main" val="1050465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B0FC3B-5A36-4CDA-B94F-9B26A5F2D54E}" type="slidenum">
              <a:rPr lang="en-US" smtClean="0"/>
              <a:pPr>
                <a:defRPr/>
              </a:pPr>
              <a:t>13</a:t>
            </a:fld>
            <a:endParaRPr lang="en-US" dirty="0"/>
          </a:p>
        </p:txBody>
      </p:sp>
    </p:spTree>
    <p:extLst>
      <p:ext uri="{BB962C8B-B14F-4D97-AF65-F5344CB8AC3E}">
        <p14:creationId xmlns:p14="http://schemas.microsoft.com/office/powerpoint/2010/main" val="28905528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ext Box 3"/>
          <p:cNvSpPr txBox="1">
            <a:spLocks noChangeArrowheads="1"/>
          </p:cNvSpPr>
          <p:nvPr userDrawn="1"/>
        </p:nvSpPr>
        <p:spPr bwMode="auto">
          <a:xfrm>
            <a:off x="3405120" y="990600"/>
            <a:ext cx="6500880" cy="361950"/>
          </a:xfrm>
          <a:prstGeom prst="rect">
            <a:avLst/>
          </a:prstGeom>
          <a:solidFill>
            <a:srgbClr val="FFFFFF"/>
          </a:solidFill>
          <a:ln w="9525">
            <a:noFill/>
            <a:miter lim="800000"/>
            <a:headEnd/>
            <a:tailEnd/>
          </a:ln>
        </p:spPr>
        <p:txBody>
          <a:bodyPr/>
          <a:lstStyle/>
          <a:p>
            <a:pPr>
              <a:defRPr/>
            </a:pPr>
            <a:r>
              <a:rPr lang="en-US" sz="1800" dirty="0">
                <a:latin typeface="+mn-lt"/>
              </a:rPr>
              <a:t>Economic Governance Project</a:t>
            </a:r>
            <a:r>
              <a:rPr lang="en-US" sz="1800" baseline="0" dirty="0">
                <a:latin typeface="+mn-lt"/>
              </a:rPr>
              <a:t> in South Sudan</a:t>
            </a:r>
            <a:endParaRPr lang="en-US" sz="1800" dirty="0">
              <a:latin typeface="+mn-lt"/>
            </a:endParaRPr>
          </a:p>
          <a:p>
            <a:pPr>
              <a:spcAft>
                <a:spcPts val="1000"/>
              </a:spcAft>
              <a:defRPr/>
            </a:pPr>
            <a:endParaRPr lang="en-US" sz="1200" dirty="0"/>
          </a:p>
          <a:p>
            <a:pPr>
              <a:defRPr/>
            </a:pPr>
            <a:endParaRPr lang="en-US" sz="1800" b="0" dirty="0"/>
          </a:p>
        </p:txBody>
      </p:sp>
      <p:sp>
        <p:nvSpPr>
          <p:cNvPr id="6" name="Rectangle 10"/>
          <p:cNvSpPr>
            <a:spLocks noChangeArrowheads="1"/>
          </p:cNvSpPr>
          <p:nvPr userDrawn="1"/>
        </p:nvSpPr>
        <p:spPr bwMode="auto">
          <a:xfrm>
            <a:off x="165100" y="1828800"/>
            <a:ext cx="9740900" cy="5029200"/>
          </a:xfrm>
          <a:prstGeom prst="rect">
            <a:avLst/>
          </a:prstGeom>
          <a:solidFill>
            <a:srgbClr val="DDDDDD"/>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7" name="Rectangle 8"/>
          <p:cNvSpPr>
            <a:spLocks noChangeArrowheads="1"/>
          </p:cNvSpPr>
          <p:nvPr/>
        </p:nvSpPr>
        <p:spPr bwMode="auto">
          <a:xfrm>
            <a:off x="0" y="1676400"/>
            <a:ext cx="9906000" cy="152400"/>
          </a:xfrm>
          <a:prstGeom prst="rect">
            <a:avLst/>
          </a:prstGeom>
          <a:solidFill>
            <a:srgbClr val="C2113A"/>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8" name="Rectangle 9"/>
          <p:cNvSpPr>
            <a:spLocks noChangeArrowheads="1"/>
          </p:cNvSpPr>
          <p:nvPr/>
        </p:nvSpPr>
        <p:spPr bwMode="auto">
          <a:xfrm>
            <a:off x="0" y="1828800"/>
            <a:ext cx="165100" cy="5029200"/>
          </a:xfrm>
          <a:prstGeom prst="rect">
            <a:avLst/>
          </a:prstGeom>
          <a:solidFill>
            <a:srgbClr val="002A6C"/>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9" name="Line 3"/>
          <p:cNvSpPr>
            <a:spLocks noChangeShapeType="1"/>
          </p:cNvSpPr>
          <p:nvPr userDrawn="1"/>
        </p:nvSpPr>
        <p:spPr bwMode="auto">
          <a:xfrm>
            <a:off x="3352800" y="457200"/>
            <a:ext cx="0" cy="487363"/>
          </a:xfrm>
          <a:prstGeom prst="line">
            <a:avLst/>
          </a:prstGeom>
          <a:noFill/>
          <a:ln w="25400">
            <a:solidFill>
              <a:srgbClr val="002A6C"/>
            </a:solidFill>
            <a:round/>
            <a:headEnd/>
            <a:tailEnd/>
          </a:ln>
        </p:spPr>
        <p:txBody>
          <a:bodyPr/>
          <a:lstStyle/>
          <a:p>
            <a:pPr>
              <a:spcBef>
                <a:spcPct val="20000"/>
              </a:spcBef>
              <a:buFont typeface="Wingdings" pitchFamily="2" charset="2"/>
              <a:buNone/>
              <a:defRPr/>
            </a:pPr>
            <a:endParaRPr lang="en-US" dirty="0">
              <a:latin typeface="Arial" charset="0"/>
              <a:cs typeface="+mn-cs"/>
            </a:endParaRPr>
          </a:p>
        </p:txBody>
      </p:sp>
      <p:pic>
        <p:nvPicPr>
          <p:cNvPr id="10" name="Picture 10" descr="usaid_brand_2_color_msword"/>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533400" y="304800"/>
            <a:ext cx="2743200" cy="844550"/>
          </a:xfrm>
          <a:prstGeom prst="rect">
            <a:avLst/>
          </a:prstGeom>
          <a:noFill/>
          <a:ln w="9525">
            <a:noFill/>
            <a:miter lim="800000"/>
            <a:headEnd/>
            <a:tailEnd/>
          </a:ln>
        </p:spPr>
      </p:pic>
      <p:sp>
        <p:nvSpPr>
          <p:cNvPr id="11" name="Rectangle 10"/>
          <p:cNvSpPr/>
          <p:nvPr userDrawn="1"/>
        </p:nvSpPr>
        <p:spPr>
          <a:xfrm>
            <a:off x="3352800" y="266700"/>
            <a:ext cx="4419600" cy="754063"/>
          </a:xfrm>
          <a:prstGeom prst="rect">
            <a:avLst/>
          </a:prstGeom>
        </p:spPr>
        <p:txBody>
          <a:bodyPr anchor="ctr">
            <a:spAutoFit/>
          </a:bodyPr>
          <a:lstStyle/>
          <a:p>
            <a:pPr>
              <a:spcBef>
                <a:spcPct val="20000"/>
              </a:spcBef>
              <a:buFont typeface="Wingdings" pitchFamily="2" charset="2"/>
              <a:buNone/>
              <a:defRPr/>
            </a:pPr>
            <a:r>
              <a:rPr lang="en-US" sz="4300" dirty="0">
                <a:solidFill>
                  <a:srgbClr val="002A6C"/>
                </a:solidFill>
                <a:latin typeface="Arial" charset="0"/>
              </a:rPr>
              <a:t>SOUTH SUDAN</a:t>
            </a:r>
            <a:endParaRPr lang="en-US" sz="4300" dirty="0">
              <a:solidFill>
                <a:srgbClr val="000000"/>
              </a:solidFill>
              <a:latin typeface="Arial" charset="0"/>
            </a:endParaRPr>
          </a:p>
        </p:txBody>
      </p:sp>
      <p:sp>
        <p:nvSpPr>
          <p:cNvPr id="5122" name="Rectangle 2"/>
          <p:cNvSpPr>
            <a:spLocks noGrp="1" noChangeArrowheads="1"/>
          </p:cNvSpPr>
          <p:nvPr>
            <p:ph type="ctrTitle"/>
          </p:nvPr>
        </p:nvSpPr>
        <p:spPr>
          <a:xfrm>
            <a:off x="990600" y="2590800"/>
            <a:ext cx="7924800" cy="990600"/>
          </a:xfrm>
          <a:prstGeom prst="rect">
            <a:avLst/>
          </a:prstGeom>
        </p:spPr>
        <p:txBody>
          <a:bodyPr/>
          <a:lstStyle>
            <a:lvl1pPr algn="ctr">
              <a:defRPr sz="3600" baseline="0"/>
            </a:lvl1pPr>
          </a:lstStyle>
          <a:p>
            <a:r>
              <a:rPr lang="en-US"/>
              <a:t>Click to edit Master title style</a:t>
            </a:r>
            <a:endParaRPr lang="en-US" dirty="0"/>
          </a:p>
        </p:txBody>
      </p:sp>
      <p:sp>
        <p:nvSpPr>
          <p:cNvPr id="22" name="Text Placeholder 21"/>
          <p:cNvSpPr>
            <a:spLocks noGrp="1"/>
          </p:cNvSpPr>
          <p:nvPr>
            <p:ph type="body" sz="quarter" idx="14"/>
          </p:nvPr>
        </p:nvSpPr>
        <p:spPr>
          <a:xfrm>
            <a:off x="1600200" y="3657600"/>
            <a:ext cx="6781800" cy="533400"/>
          </a:xfrm>
          <a:prstGeom prst="rect">
            <a:avLst/>
          </a:prstGeom>
        </p:spPr>
        <p:txBody>
          <a:bodyPr/>
          <a:lstStyle>
            <a:lvl1pPr algn="ctr">
              <a:defRPr sz="2400" b="1"/>
            </a:lvl1pPr>
          </a:lstStyle>
          <a:p>
            <a:pPr lvl="0"/>
            <a:r>
              <a:rPr lang="en-US"/>
              <a:t>Click to edit Master text styles</a:t>
            </a:r>
          </a:p>
        </p:txBody>
      </p:sp>
      <p:sp>
        <p:nvSpPr>
          <p:cNvPr id="24" name="Text Placeholder 23"/>
          <p:cNvSpPr>
            <a:spLocks noGrp="1"/>
          </p:cNvSpPr>
          <p:nvPr>
            <p:ph type="body" sz="quarter" idx="15"/>
          </p:nvPr>
        </p:nvSpPr>
        <p:spPr>
          <a:xfrm>
            <a:off x="762000" y="5165725"/>
            <a:ext cx="3810000" cy="473075"/>
          </a:xfrm>
          <a:prstGeom prst="rect">
            <a:avLst/>
          </a:prstGeom>
        </p:spPr>
        <p:txBody>
          <a:bodyPr/>
          <a:lstStyle>
            <a:lvl1pPr>
              <a:defRPr b="1" baseline="0"/>
            </a:lvl1pPr>
          </a:lstStyle>
          <a:p>
            <a:pPr lvl="0"/>
            <a:r>
              <a:rPr lang="en-US"/>
              <a:t>Click to edit Master text styles</a:t>
            </a:r>
          </a:p>
        </p:txBody>
      </p:sp>
      <p:sp>
        <p:nvSpPr>
          <p:cNvPr id="12" name="Rectangle 6"/>
          <p:cNvSpPr>
            <a:spLocks noGrp="1" noChangeArrowheads="1"/>
          </p:cNvSpPr>
          <p:nvPr>
            <p:ph type="sldNum" sz="quarter" idx="16"/>
          </p:nvPr>
        </p:nvSpPr>
        <p:spPr/>
        <p:txBody>
          <a:bodyPr/>
          <a:lstStyle>
            <a:lvl1pPr>
              <a:defRPr/>
            </a:lvl1pPr>
          </a:lstStyle>
          <a:p>
            <a:pPr>
              <a:defRPr/>
            </a:pPr>
            <a:fld id="{325B5D2E-B482-44D1-B8D7-3A8617D3B00F}" type="slidenum">
              <a:rPr lang="en-US"/>
              <a:pPr>
                <a:defRPr/>
              </a:pPr>
              <a:t>‹#›</a:t>
            </a:fld>
            <a:r>
              <a:rPr lang="en-US" dirty="0"/>
              <a:t>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2"/>
          <p:cNvSpPr>
            <a:spLocks noGrp="1"/>
          </p:cNvSpPr>
          <p:nvPr>
            <p:ph sz="half" idx="13"/>
          </p:nvPr>
        </p:nvSpPr>
        <p:spPr>
          <a:xfrm>
            <a:off x="381000" y="1447800"/>
            <a:ext cx="9220200" cy="4724400"/>
          </a:xfrm>
          <a:prstGeom prst="rect">
            <a:avLst/>
          </a:prstGeom>
        </p:spPr>
        <p:txBody>
          <a:bodyPr/>
          <a:lstStyle>
            <a:lvl1pPr>
              <a:buNone/>
              <a:defRPr sz="1800" b="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4" name="Rectangle 6"/>
          <p:cNvSpPr>
            <a:spLocks noGrp="1" noChangeArrowheads="1"/>
          </p:cNvSpPr>
          <p:nvPr>
            <p:ph type="sldNum" sz="quarter" idx="14"/>
          </p:nvPr>
        </p:nvSpPr>
        <p:spPr>
          <a:ln/>
        </p:spPr>
        <p:txBody>
          <a:bodyPr/>
          <a:lstStyle>
            <a:lvl1pPr>
              <a:defRPr/>
            </a:lvl1pPr>
          </a:lstStyle>
          <a:p>
            <a:pPr>
              <a:defRPr/>
            </a:pPr>
            <a:fld id="{F0D8B63D-D33B-4305-AC87-0E78FAEDC3A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2133600"/>
            <a:ext cx="4495800" cy="4038600"/>
          </a:xfrm>
          <a:prstGeom prst="rect">
            <a:avLst/>
          </a:prstGeom>
        </p:spPr>
        <p:txBody>
          <a:bodyPr/>
          <a:lstStyle>
            <a:lvl1pPr>
              <a:buFont typeface="Arial" pitchFamily="34" charset="0"/>
              <a:buChar cha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29200" y="2133600"/>
            <a:ext cx="4648200" cy="4038600"/>
          </a:xfrm>
          <a:prstGeom prst="rect">
            <a:avLst/>
          </a:prstGeom>
        </p:spPr>
        <p:txBody>
          <a:bodyPr/>
          <a:lstStyle>
            <a:lvl1pPr>
              <a:buFont typeface="Arial" pitchFamily="34" charset="0"/>
              <a:buChar cha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3"/>
          </p:nvPr>
        </p:nvSpPr>
        <p:spPr>
          <a:xfrm>
            <a:off x="381000" y="1447800"/>
            <a:ext cx="9296400" cy="533400"/>
          </a:xfrm>
          <a:prstGeom prst="rect">
            <a:avLst/>
          </a:prstGeom>
        </p:spPr>
        <p:txBody>
          <a:bodyPr/>
          <a:lstStyle>
            <a:lvl1pPr>
              <a:buNone/>
              <a:defRPr sz="1800" b="1"/>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p:txBody>
      </p:sp>
      <p:sp>
        <p:nvSpPr>
          <p:cNvPr id="14" name="Title 13"/>
          <p:cNvSpPr>
            <a:spLocks noGrp="1"/>
          </p:cNvSpPr>
          <p:nvPr>
            <p:ph type="title"/>
          </p:nvPr>
        </p:nvSpPr>
        <p:spPr/>
        <p:txBody>
          <a:bodyPr/>
          <a:lstStyle/>
          <a:p>
            <a:r>
              <a:rPr lang="en-US"/>
              <a:t>Click to edit Master title style</a:t>
            </a:r>
            <a:endParaRPr lang="en-US" dirty="0"/>
          </a:p>
        </p:txBody>
      </p:sp>
      <p:sp>
        <p:nvSpPr>
          <p:cNvPr id="6" name="Rectangle 6"/>
          <p:cNvSpPr>
            <a:spLocks noGrp="1" noChangeArrowheads="1"/>
          </p:cNvSpPr>
          <p:nvPr>
            <p:ph type="sldNum" sz="quarter" idx="14"/>
          </p:nvPr>
        </p:nvSpPr>
        <p:spPr>
          <a:ln/>
        </p:spPr>
        <p:txBody>
          <a:bodyPr/>
          <a:lstStyle>
            <a:lvl1pPr>
              <a:defRPr/>
            </a:lvl1pPr>
          </a:lstStyle>
          <a:p>
            <a:pPr>
              <a:defRPr/>
            </a:pPr>
            <a:fld id="{34F8208F-E13F-4940-A926-6CDC0D84600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82550" y="228600"/>
            <a:ext cx="9410700" cy="762000"/>
          </a:xfrm>
          <a:prstGeom prst="rect">
            <a:avLst/>
          </a:prstGeom>
        </p:spPr>
        <p:txBody>
          <a:bodyPr rtlCol="0">
            <a:normAutofit/>
          </a:bodyPr>
          <a:lstStyle/>
          <a:p>
            <a:r>
              <a:rPr lang="en-US"/>
              <a:t>Click to edit Master title style</a:t>
            </a:r>
            <a:endParaRPr lang="en-US" dirty="0"/>
          </a:p>
        </p:txBody>
      </p:sp>
    </p:spTree>
    <p:extLst>
      <p:ext uri="{BB962C8B-B14F-4D97-AF65-F5344CB8AC3E}">
        <p14:creationId xmlns:p14="http://schemas.microsoft.com/office/powerpoint/2010/main" val="4279596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6" name="Rectangle 8"/>
          <p:cNvSpPr>
            <a:spLocks noChangeArrowheads="1"/>
          </p:cNvSpPr>
          <p:nvPr userDrawn="1"/>
        </p:nvSpPr>
        <p:spPr bwMode="auto">
          <a:xfrm>
            <a:off x="9503569" y="6581776"/>
            <a:ext cx="372218" cy="276999"/>
          </a:xfrm>
          <a:prstGeom prst="rect">
            <a:avLst/>
          </a:prstGeom>
          <a:noFill/>
          <a:ln w="9525">
            <a:noFill/>
            <a:miter lim="800000"/>
            <a:headEnd/>
            <a:tailEnd/>
          </a:ln>
        </p:spPr>
        <p:txBody>
          <a:bodyPr wrap="none">
            <a:spAutoFit/>
          </a:bodyPr>
          <a:lstStyle/>
          <a:p>
            <a:fld id="{EE3C992E-F0AB-48F3-8402-3458621218CC}" type="slidenum">
              <a:rPr lang="en-US" sz="1200"/>
              <a:pPr/>
              <a:t>‹#›</a:t>
            </a:fld>
            <a:endParaRPr lang="en-US" sz="1200" dirty="0"/>
          </a:p>
        </p:txBody>
      </p:sp>
      <p:sp>
        <p:nvSpPr>
          <p:cNvPr id="3" name="Content Placeholder 2"/>
          <p:cNvSpPr>
            <a:spLocks noGrp="1"/>
          </p:cNvSpPr>
          <p:nvPr>
            <p:ph sz="half" idx="1"/>
          </p:nvPr>
        </p:nvSpPr>
        <p:spPr>
          <a:xfrm>
            <a:off x="4127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Placeholder 1"/>
          <p:cNvSpPr>
            <a:spLocks noGrp="1"/>
          </p:cNvSpPr>
          <p:nvPr>
            <p:ph type="title"/>
          </p:nvPr>
        </p:nvSpPr>
        <p:spPr>
          <a:xfrm>
            <a:off x="82550" y="228600"/>
            <a:ext cx="9410700" cy="762000"/>
          </a:xfrm>
          <a:prstGeom prst="rect">
            <a:avLst/>
          </a:prstGeom>
        </p:spPr>
        <p:txBody>
          <a:bodyPr rtlCol="0">
            <a:normAutofit/>
          </a:bodyPr>
          <a:lstStyle/>
          <a:p>
            <a:r>
              <a:rPr lang="en-US"/>
              <a:t>Click to edit Master title style</a:t>
            </a:r>
            <a:endParaRPr lang="en-US" dirty="0"/>
          </a:p>
        </p:txBody>
      </p:sp>
      <p:sp>
        <p:nvSpPr>
          <p:cNvPr id="11" name="Content Placeholder 2"/>
          <p:cNvSpPr>
            <a:spLocks noGrp="1"/>
          </p:cNvSpPr>
          <p:nvPr>
            <p:ph sz="half" idx="13"/>
          </p:nvPr>
        </p:nvSpPr>
        <p:spPr>
          <a:xfrm>
            <a:off x="412750" y="1524000"/>
            <a:ext cx="8997950" cy="609600"/>
          </a:xfrm>
          <a:prstGeom prst="rect">
            <a:avLst/>
          </a:prstGeom>
        </p:spPr>
        <p:txBody>
          <a:bodyPr>
            <a:noAutofit/>
          </a:bodyPr>
          <a:lstStyle>
            <a:lvl1pPr>
              <a:buNone/>
              <a:defRPr sz="3000" b="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4"/>
          </p:nvPr>
        </p:nvSpPr>
        <p:spPr>
          <a:xfrm>
            <a:off x="50355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0013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6" name="Rectangle 8"/>
          <p:cNvSpPr>
            <a:spLocks noChangeArrowheads="1"/>
          </p:cNvSpPr>
          <p:nvPr userDrawn="1"/>
        </p:nvSpPr>
        <p:spPr bwMode="auto">
          <a:xfrm>
            <a:off x="9503569" y="6581776"/>
            <a:ext cx="372218" cy="276999"/>
          </a:xfrm>
          <a:prstGeom prst="rect">
            <a:avLst/>
          </a:prstGeom>
          <a:noFill/>
          <a:ln w="9525">
            <a:noFill/>
            <a:miter lim="800000"/>
            <a:headEnd/>
            <a:tailEnd/>
          </a:ln>
        </p:spPr>
        <p:txBody>
          <a:bodyPr wrap="none">
            <a:spAutoFit/>
          </a:bodyPr>
          <a:lstStyle/>
          <a:p>
            <a:fld id="{EE3C992E-F0AB-48F3-8402-3458621218CC}" type="slidenum">
              <a:rPr lang="en-US" sz="1200"/>
              <a:pPr/>
              <a:t>‹#›</a:t>
            </a:fld>
            <a:endParaRPr lang="en-US" sz="1200" dirty="0"/>
          </a:p>
        </p:txBody>
      </p:sp>
      <p:sp>
        <p:nvSpPr>
          <p:cNvPr id="3" name="Content Placeholder 2"/>
          <p:cNvSpPr>
            <a:spLocks noGrp="1"/>
          </p:cNvSpPr>
          <p:nvPr>
            <p:ph sz="half" idx="1"/>
          </p:nvPr>
        </p:nvSpPr>
        <p:spPr>
          <a:xfrm>
            <a:off x="4127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Placeholder 1"/>
          <p:cNvSpPr>
            <a:spLocks noGrp="1"/>
          </p:cNvSpPr>
          <p:nvPr>
            <p:ph type="title"/>
          </p:nvPr>
        </p:nvSpPr>
        <p:spPr>
          <a:xfrm>
            <a:off x="82550" y="228600"/>
            <a:ext cx="9410700" cy="762000"/>
          </a:xfrm>
          <a:prstGeom prst="rect">
            <a:avLst/>
          </a:prstGeom>
        </p:spPr>
        <p:txBody>
          <a:bodyPr rtlCol="0">
            <a:normAutofit/>
          </a:bodyPr>
          <a:lstStyle/>
          <a:p>
            <a:r>
              <a:rPr lang="en-US"/>
              <a:t>Click to edit Master title style</a:t>
            </a:r>
            <a:endParaRPr lang="en-US" dirty="0"/>
          </a:p>
        </p:txBody>
      </p:sp>
      <p:sp>
        <p:nvSpPr>
          <p:cNvPr id="11" name="Content Placeholder 2"/>
          <p:cNvSpPr>
            <a:spLocks noGrp="1"/>
          </p:cNvSpPr>
          <p:nvPr>
            <p:ph sz="half" idx="13"/>
          </p:nvPr>
        </p:nvSpPr>
        <p:spPr>
          <a:xfrm>
            <a:off x="412750" y="1524000"/>
            <a:ext cx="8997950" cy="609600"/>
          </a:xfrm>
          <a:prstGeom prst="rect">
            <a:avLst/>
          </a:prstGeom>
        </p:spPr>
        <p:txBody>
          <a:bodyPr>
            <a:noAutofit/>
          </a:bodyPr>
          <a:lstStyle>
            <a:lvl1pPr>
              <a:buNone/>
              <a:defRPr sz="3000" b="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4"/>
          </p:nvPr>
        </p:nvSpPr>
        <p:spPr>
          <a:xfrm>
            <a:off x="50355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34602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6" name="Rectangle 8"/>
          <p:cNvSpPr>
            <a:spLocks noChangeArrowheads="1"/>
          </p:cNvSpPr>
          <p:nvPr userDrawn="1"/>
        </p:nvSpPr>
        <p:spPr bwMode="auto">
          <a:xfrm>
            <a:off x="9503569" y="6581776"/>
            <a:ext cx="372218" cy="276999"/>
          </a:xfrm>
          <a:prstGeom prst="rect">
            <a:avLst/>
          </a:prstGeom>
          <a:noFill/>
          <a:ln w="9525">
            <a:noFill/>
            <a:miter lim="800000"/>
            <a:headEnd/>
            <a:tailEnd/>
          </a:ln>
        </p:spPr>
        <p:txBody>
          <a:bodyPr wrap="none">
            <a:spAutoFit/>
          </a:bodyPr>
          <a:lstStyle/>
          <a:p>
            <a:fld id="{EE3C992E-F0AB-48F3-8402-3458621218CC}" type="slidenum">
              <a:rPr lang="en-US" sz="1200"/>
              <a:pPr/>
              <a:t>‹#›</a:t>
            </a:fld>
            <a:endParaRPr lang="en-US" sz="1200" dirty="0"/>
          </a:p>
        </p:txBody>
      </p:sp>
      <p:sp>
        <p:nvSpPr>
          <p:cNvPr id="3" name="Content Placeholder 2"/>
          <p:cNvSpPr>
            <a:spLocks noGrp="1"/>
          </p:cNvSpPr>
          <p:nvPr>
            <p:ph sz="half" idx="1"/>
          </p:nvPr>
        </p:nvSpPr>
        <p:spPr>
          <a:xfrm>
            <a:off x="4127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Placeholder 1"/>
          <p:cNvSpPr>
            <a:spLocks noGrp="1"/>
          </p:cNvSpPr>
          <p:nvPr>
            <p:ph type="title"/>
          </p:nvPr>
        </p:nvSpPr>
        <p:spPr>
          <a:xfrm>
            <a:off x="82550" y="228600"/>
            <a:ext cx="9410700" cy="762000"/>
          </a:xfrm>
          <a:prstGeom prst="rect">
            <a:avLst/>
          </a:prstGeom>
        </p:spPr>
        <p:txBody>
          <a:bodyPr rtlCol="0">
            <a:normAutofit/>
          </a:bodyPr>
          <a:lstStyle/>
          <a:p>
            <a:r>
              <a:rPr lang="en-US"/>
              <a:t>Click to edit Master title style</a:t>
            </a:r>
            <a:endParaRPr lang="en-US" dirty="0"/>
          </a:p>
        </p:txBody>
      </p:sp>
      <p:sp>
        <p:nvSpPr>
          <p:cNvPr id="11" name="Content Placeholder 2"/>
          <p:cNvSpPr>
            <a:spLocks noGrp="1"/>
          </p:cNvSpPr>
          <p:nvPr>
            <p:ph sz="half" idx="13"/>
          </p:nvPr>
        </p:nvSpPr>
        <p:spPr>
          <a:xfrm>
            <a:off x="412750" y="1524000"/>
            <a:ext cx="8997950" cy="609600"/>
          </a:xfrm>
          <a:prstGeom prst="rect">
            <a:avLst/>
          </a:prstGeom>
        </p:spPr>
        <p:txBody>
          <a:bodyPr>
            <a:noAutofit/>
          </a:bodyPr>
          <a:lstStyle>
            <a:lvl1pPr>
              <a:buNone/>
              <a:defRPr sz="3000" b="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4"/>
          </p:nvPr>
        </p:nvSpPr>
        <p:spPr>
          <a:xfrm>
            <a:off x="50355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9401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0120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 name="Rectangle 10"/>
          <p:cNvSpPr>
            <a:spLocks noChangeArrowheads="1"/>
          </p:cNvSpPr>
          <p:nvPr userDrawn="1"/>
        </p:nvSpPr>
        <p:spPr bwMode="auto">
          <a:xfrm>
            <a:off x="165100" y="1752600"/>
            <a:ext cx="9740900" cy="5105400"/>
          </a:xfrm>
          <a:prstGeom prst="rect">
            <a:avLst/>
          </a:prstGeom>
          <a:solidFill>
            <a:srgbClr val="DDDDDD"/>
          </a:solidFill>
          <a:ln>
            <a:noFill/>
          </a:ln>
          <a:effectLst/>
          <a:extLst>
            <a:ext uri="{91240B29-F687-4F45-9708-019B960494DF}">
              <a14:hiddenLine xmlns:a14="http://schemas.microsoft.com/office/drawing/2010/main" w="9525">
                <a:solidFill>
                  <a:schemeClr val="tx1">
                    <a:alpha val="50195"/>
                  </a:scheme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sp>
        <p:nvSpPr>
          <p:cNvPr id="5" name="Rectangle 4"/>
          <p:cNvSpPr>
            <a:spLocks noChangeArrowheads="1"/>
          </p:cNvSpPr>
          <p:nvPr userDrawn="1"/>
        </p:nvSpPr>
        <p:spPr bwMode="auto">
          <a:xfrm>
            <a:off x="0" y="1752600"/>
            <a:ext cx="9906000" cy="152400"/>
          </a:xfrm>
          <a:prstGeom prst="rect">
            <a:avLst/>
          </a:prstGeom>
          <a:solidFill>
            <a:srgbClr val="C2113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sp>
        <p:nvSpPr>
          <p:cNvPr id="6" name="Rectangle 5"/>
          <p:cNvSpPr>
            <a:spLocks noChangeArrowheads="1"/>
          </p:cNvSpPr>
          <p:nvPr userDrawn="1"/>
        </p:nvSpPr>
        <p:spPr bwMode="auto">
          <a:xfrm>
            <a:off x="0" y="1905000"/>
            <a:ext cx="165100" cy="4953000"/>
          </a:xfrm>
          <a:prstGeom prst="rect">
            <a:avLst/>
          </a:prstGeom>
          <a:solidFill>
            <a:srgbClr val="002A6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pic>
        <p:nvPicPr>
          <p:cNvPr id="7" name="Picture 2" descr="Our Partners – The International Centre for Tax and Development (ICTD)"/>
          <p:cNvPicPr>
            <a:picLocks noChangeAspect="1" noChangeArrowheads="1"/>
          </p:cNvPicPr>
          <p:nvPr userDrawn="1"/>
        </p:nvPicPr>
        <p:blipFill>
          <a:blip r:embed="rId2">
            <a:extLst>
              <a:ext uri="{28A0092B-C50C-407E-A947-70E740481C1C}">
                <a14:useLocalDpi xmlns:a14="http://schemas.microsoft.com/office/drawing/2010/main" val="0"/>
              </a:ext>
            </a:extLst>
          </a:blip>
          <a:srcRect l="6059" t="21320" r="10606" b="37852"/>
          <a:stretch>
            <a:fillRect/>
          </a:stretch>
        </p:blipFill>
        <p:spPr bwMode="auto">
          <a:xfrm>
            <a:off x="82550" y="242888"/>
            <a:ext cx="419113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825500" y="2362200"/>
            <a:ext cx="8420100" cy="1143000"/>
          </a:xfrm>
        </p:spPr>
        <p:txBody>
          <a:bodyPr/>
          <a:lstStyle>
            <a:lvl1pPr algn="ctr">
              <a:defRPr sz="3408"/>
            </a:lvl1pPr>
          </a:lstStyle>
          <a:p>
            <a:pPr lvl="0"/>
            <a:r>
              <a:rPr lang="en-US" altLang="en-US" noProof="0"/>
              <a:t>Click to edit Master title style</a:t>
            </a:r>
          </a:p>
        </p:txBody>
      </p:sp>
      <p:sp>
        <p:nvSpPr>
          <p:cNvPr id="5123" name="Rectangle 3"/>
          <p:cNvSpPr>
            <a:spLocks noGrp="1" noChangeArrowheads="1"/>
          </p:cNvSpPr>
          <p:nvPr>
            <p:ph type="subTitle" idx="1"/>
          </p:nvPr>
        </p:nvSpPr>
        <p:spPr>
          <a:xfrm>
            <a:off x="1485900" y="3733800"/>
            <a:ext cx="6934200" cy="1752600"/>
          </a:xfrm>
        </p:spPr>
        <p:txBody>
          <a:bodyPr/>
          <a:lstStyle>
            <a:lvl1pPr marL="0" indent="0" algn="ctr">
              <a:buFontTx/>
              <a:buNone/>
              <a:defRPr/>
            </a:lvl1pPr>
          </a:lstStyle>
          <a:p>
            <a:pPr lvl="0"/>
            <a:r>
              <a:rPr lang="en-US" altLang="en-US" noProof="0"/>
              <a:t>Click to edit Master subtitle style</a:t>
            </a:r>
          </a:p>
        </p:txBody>
      </p:sp>
      <p:sp>
        <p:nvSpPr>
          <p:cNvPr id="8" name="Rectangle 4"/>
          <p:cNvSpPr>
            <a:spLocks noGrp="1" noChangeArrowheads="1"/>
          </p:cNvSpPr>
          <p:nvPr>
            <p:ph type="dt" sz="half" idx="10"/>
          </p:nvPr>
        </p:nvSpPr>
        <p:spPr>
          <a:xfrm>
            <a:off x="0" y="0"/>
            <a:ext cx="0" cy="0"/>
          </a:xfrm>
        </p:spPr>
        <p:txBody>
          <a:bodyPr/>
          <a:lstStyle>
            <a:lvl1pPr>
              <a:defRPr/>
            </a:lvl1pPr>
          </a:lstStyle>
          <a:p>
            <a:pPr>
              <a:defRPr/>
            </a:pPr>
            <a:endParaRPr lang="en-US" altLang="en-US" dirty="0"/>
          </a:p>
        </p:txBody>
      </p:sp>
      <p:sp>
        <p:nvSpPr>
          <p:cNvPr id="9" name="Rectangle 5"/>
          <p:cNvSpPr>
            <a:spLocks noGrp="1" noChangeArrowheads="1"/>
          </p:cNvSpPr>
          <p:nvPr>
            <p:ph type="ftr" sz="quarter" idx="11"/>
          </p:nvPr>
        </p:nvSpPr>
        <p:spPr>
          <a:xfrm>
            <a:off x="0" y="0"/>
            <a:ext cx="0" cy="0"/>
          </a:xfrm>
        </p:spPr>
        <p:txBody>
          <a:bodyPr/>
          <a:lstStyle>
            <a:lvl1pPr>
              <a:defRPr/>
            </a:lvl1pPr>
          </a:lstStyle>
          <a:p>
            <a:pPr>
              <a:defRPr/>
            </a:pPr>
            <a:endParaRPr lang="en-US" altLang="en-US" dirty="0"/>
          </a:p>
        </p:txBody>
      </p:sp>
      <p:sp>
        <p:nvSpPr>
          <p:cNvPr id="10" name="Rectangle 6"/>
          <p:cNvSpPr>
            <a:spLocks noGrp="1" noChangeArrowheads="1"/>
          </p:cNvSpPr>
          <p:nvPr>
            <p:ph type="sldNum" sz="quarter" idx="12"/>
          </p:nvPr>
        </p:nvSpPr>
        <p:spPr>
          <a:xfrm>
            <a:off x="0" y="0"/>
            <a:ext cx="0" cy="0"/>
          </a:xfrm>
        </p:spPr>
        <p:txBody>
          <a:bodyPr/>
          <a:lstStyle>
            <a:lvl1pPr>
              <a:defRPr/>
            </a:lvl1pPr>
          </a:lstStyle>
          <a:p>
            <a:pPr>
              <a:defRPr/>
            </a:pPr>
            <a:fld id="{0E815F75-5847-4B11-92DD-E87433863C8B}" type="slidenum">
              <a:rPr lang="en-US" altLang="en-US"/>
              <a:pPr>
                <a:defRPr/>
              </a:pPr>
              <a:t>‹#›</a:t>
            </a:fld>
            <a:r>
              <a:rPr lang="en-US" altLang="en-US" dirty="0"/>
              <a:t>a</a:t>
            </a:r>
          </a:p>
        </p:txBody>
      </p:sp>
    </p:spTree>
    <p:extLst>
      <p:ext uri="{BB962C8B-B14F-4D97-AF65-F5344CB8AC3E}">
        <p14:creationId xmlns:p14="http://schemas.microsoft.com/office/powerpoint/2010/main" val="3119614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eaLnBrk="0" hangingPunct="0">
              <a:spcBef>
                <a:spcPct val="0"/>
              </a:spcBef>
              <a:buFontTx/>
              <a:buNone/>
              <a:defRPr sz="1200" b="0">
                <a:latin typeface="Arial" charset="0"/>
                <a:cs typeface="+mn-cs"/>
              </a:defRPr>
            </a:lvl1pPr>
          </a:lstStyle>
          <a:p>
            <a:pPr>
              <a:defRPr/>
            </a:pPr>
            <a:fld id="{CED0EC7D-FE1D-4717-9818-A38A1AD929AA}" type="slidenum">
              <a:rPr lang="en-US"/>
              <a:pPr>
                <a:defRPr/>
              </a:pPr>
              <a:t>‹#›</a:t>
            </a:fld>
            <a:endParaRPr lang="en-US" dirty="0"/>
          </a:p>
        </p:txBody>
      </p:sp>
      <p:sp>
        <p:nvSpPr>
          <p:cNvPr id="1034" name="Rectangle 10"/>
          <p:cNvSpPr>
            <a:spLocks noChangeArrowheads="1"/>
          </p:cNvSpPr>
          <p:nvPr/>
        </p:nvSpPr>
        <p:spPr bwMode="auto">
          <a:xfrm>
            <a:off x="0" y="1066800"/>
            <a:ext cx="9906000" cy="152400"/>
          </a:xfrm>
          <a:prstGeom prst="rect">
            <a:avLst/>
          </a:prstGeom>
          <a:solidFill>
            <a:srgbClr val="C2113A"/>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1035" name="Rectangle 11"/>
          <p:cNvSpPr>
            <a:spLocks noChangeArrowheads="1"/>
          </p:cNvSpPr>
          <p:nvPr/>
        </p:nvSpPr>
        <p:spPr bwMode="auto">
          <a:xfrm>
            <a:off x="0" y="1219200"/>
            <a:ext cx="165100" cy="5638800"/>
          </a:xfrm>
          <a:prstGeom prst="rect">
            <a:avLst/>
          </a:prstGeom>
          <a:solidFill>
            <a:srgbClr val="002A6C"/>
          </a:solidFill>
          <a:ln w="9525">
            <a:noFill/>
            <a:miter lim="800000"/>
            <a:headEnd/>
            <a:tailEnd/>
          </a:ln>
          <a:effectLst/>
        </p:spPr>
        <p:txBody>
          <a:bodyPr wrap="none" lIns="91430" tIns="45715" rIns="91430" bIns="45715" anchor="ctr"/>
          <a:lstStyle/>
          <a:p>
            <a:pPr algn="ctr" eaLnBrk="0" hangingPunct="0">
              <a:defRPr/>
            </a:pPr>
            <a:endParaRPr lang="en-US" sz="2800" b="0" dirty="0">
              <a:solidFill>
                <a:srgbClr val="002A6C"/>
              </a:solidFill>
              <a:latin typeface="Times" charset="0"/>
              <a:cs typeface="+mn-cs"/>
            </a:endParaRPr>
          </a:p>
        </p:txBody>
      </p:sp>
      <p:sp>
        <p:nvSpPr>
          <p:cNvPr id="1029" name="Title Placeholder 13"/>
          <p:cNvSpPr>
            <a:spLocks noGrp="1"/>
          </p:cNvSpPr>
          <p:nvPr>
            <p:ph type="title"/>
          </p:nvPr>
        </p:nvSpPr>
        <p:spPr bwMode="auto">
          <a:xfrm>
            <a:off x="152400" y="228600"/>
            <a:ext cx="6705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title</a:t>
            </a:r>
          </a:p>
        </p:txBody>
      </p:sp>
    </p:spTree>
  </p:cSld>
  <p:clrMap bg1="lt1" tx1="dk1" bg2="lt2" tx2="dk2" accent1="accent1" accent2="accent2" accent3="accent3" accent4="accent4" accent5="accent5" accent6="accent6" hlink="hlink" folHlink="folHlink"/>
  <p:sldLayoutIdLst>
    <p:sldLayoutId id="2147483857" r:id="rId1"/>
    <p:sldLayoutId id="2147483855" r:id="rId2"/>
    <p:sldLayoutId id="2147483856" r:id="rId3"/>
    <p:sldLayoutId id="2147483858" r:id="rId4"/>
    <p:sldLayoutId id="2147483863" r:id="rId5"/>
    <p:sldLayoutId id="2147483865" r:id="rId6"/>
    <p:sldLayoutId id="2147483866" r:id="rId7"/>
    <p:sldLayoutId id="2147483868" r:id="rId8"/>
    <p:sldLayoutId id="2147483869" r:id="rId9"/>
  </p:sldLayoutIdLst>
  <p:hf hdr="0" ftr="0" dt="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p:titleStyle>
    <p:bodyStyle>
      <a:lvl1pPr marL="342900" indent="-342900" algn="l" rtl="0" eaLnBrk="1" fontAlgn="base" hangingPunct="1">
        <a:spcBef>
          <a:spcPct val="20000"/>
        </a:spcBef>
        <a:spcAft>
          <a:spcPct val="0"/>
        </a:spcAft>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defRPr>
      </a:lvl2pPr>
      <a:lvl3pPr marL="1143000" indent="-228600" algn="l" rtl="0" eaLnBrk="1" fontAlgn="base" hangingPunct="1">
        <a:spcBef>
          <a:spcPct val="20000"/>
        </a:spcBef>
        <a:spcAft>
          <a:spcPct val="0"/>
        </a:spcAft>
        <a:buChar char="•"/>
        <a:defRPr sz="1400">
          <a:solidFill>
            <a:schemeClr val="tx1"/>
          </a:solidFill>
          <a:latin typeface="+mn-lt"/>
        </a:defRPr>
      </a:lvl3pPr>
      <a:lvl4pPr marL="1600200" indent="-228600" algn="l" rtl="0" eaLnBrk="1" fontAlgn="base" hangingPunct="1">
        <a:spcBef>
          <a:spcPct val="20000"/>
        </a:spcBef>
        <a:spcAft>
          <a:spcPct val="0"/>
        </a:spcAft>
        <a:buChar char="–"/>
        <a:defRPr sz="1400">
          <a:solidFill>
            <a:schemeClr val="tx1"/>
          </a:solidFill>
          <a:latin typeface="+mn-lt"/>
        </a:defRPr>
      </a:lvl4pPr>
      <a:lvl5pPr marL="2055813" indent="-227013" algn="l" rtl="0" eaLnBrk="1" fontAlgn="base" hangingPunct="1">
        <a:spcBef>
          <a:spcPct val="20000"/>
        </a:spcBef>
        <a:spcAft>
          <a:spcPct val="0"/>
        </a:spcAft>
        <a:buChar char="»"/>
        <a:defRPr sz="1400">
          <a:solidFill>
            <a:schemeClr val="tx1"/>
          </a:solidFill>
          <a:latin typeface="+mn-lt"/>
        </a:defRPr>
      </a:lvl5pPr>
      <a:lvl6pPr marL="2513013" indent="-227013" algn="l" rtl="0" eaLnBrk="1" fontAlgn="base" hangingPunct="1">
        <a:spcBef>
          <a:spcPct val="20000"/>
        </a:spcBef>
        <a:spcAft>
          <a:spcPct val="0"/>
        </a:spcAft>
        <a:buChar char="»"/>
        <a:defRPr sz="1600">
          <a:solidFill>
            <a:schemeClr val="tx1"/>
          </a:solidFill>
          <a:latin typeface="+mn-lt"/>
        </a:defRPr>
      </a:lvl6pPr>
      <a:lvl7pPr marL="2970213" indent="-227013" algn="l" rtl="0" eaLnBrk="1" fontAlgn="base" hangingPunct="1">
        <a:spcBef>
          <a:spcPct val="20000"/>
        </a:spcBef>
        <a:spcAft>
          <a:spcPct val="0"/>
        </a:spcAft>
        <a:buChar char="»"/>
        <a:defRPr sz="1600">
          <a:solidFill>
            <a:schemeClr val="tx1"/>
          </a:solidFill>
          <a:latin typeface="+mn-lt"/>
        </a:defRPr>
      </a:lvl7pPr>
      <a:lvl8pPr marL="3427413" indent="-227013" algn="l" rtl="0" eaLnBrk="1" fontAlgn="base" hangingPunct="1">
        <a:spcBef>
          <a:spcPct val="20000"/>
        </a:spcBef>
        <a:spcAft>
          <a:spcPct val="0"/>
        </a:spcAft>
        <a:buChar char="»"/>
        <a:defRPr sz="1600">
          <a:solidFill>
            <a:schemeClr val="tx1"/>
          </a:solidFill>
          <a:latin typeface="+mn-lt"/>
        </a:defRPr>
      </a:lvl8pPr>
      <a:lvl9pPr marL="3884613" indent="-227013"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ctrTitle"/>
          </p:nvPr>
        </p:nvSpPr>
        <p:spPr>
          <a:xfrm>
            <a:off x="1524000" y="2520950"/>
            <a:ext cx="7000875" cy="973138"/>
          </a:xfrm>
        </p:spPr>
        <p:txBody>
          <a:bodyPr/>
          <a:lstStyle/>
          <a:p>
            <a:pPr eaLnBrk="1" hangingPunct="1">
              <a:defRPr/>
            </a:pPr>
            <a:r>
              <a:rPr lang="en-US" altLang="en-US" sz="3200" dirty="0">
                <a:latin typeface="Gill Sans MT" panose="020B0502020104020203" pitchFamily="34" charset="0"/>
              </a:rPr>
              <a:t>LRA Tax Practitioner Training Module VIII</a:t>
            </a:r>
          </a:p>
        </p:txBody>
      </p:sp>
      <p:sp>
        <p:nvSpPr>
          <p:cNvPr id="8195" name="Rectangle 7"/>
          <p:cNvSpPr>
            <a:spLocks noGrp="1" noChangeArrowheads="1"/>
          </p:cNvSpPr>
          <p:nvPr>
            <p:ph type="subTitle" idx="1"/>
          </p:nvPr>
        </p:nvSpPr>
        <p:spPr>
          <a:xfrm>
            <a:off x="1706563" y="3757613"/>
            <a:ext cx="6818312" cy="1357312"/>
          </a:xfrm>
        </p:spPr>
        <p:txBody>
          <a:bodyPr/>
          <a:lstStyle/>
          <a:p>
            <a:r>
              <a:rPr lang="en-US" altLang="en-US" sz="4000" b="1" dirty="0">
                <a:latin typeface="Gill Sans MT" panose="020B0502020104020203" pitchFamily="34" charset="0"/>
              </a:rPr>
              <a:t>Taxpayer Service</a:t>
            </a:r>
          </a:p>
          <a:p>
            <a:pPr eaLnBrk="1" hangingPunct="1"/>
            <a:endParaRPr lang="en-US" altLang="en-US" dirty="0">
              <a:latin typeface="Gill Sans MT" panose="020B0502020104020203" pitchFamily="34" charset="0"/>
            </a:endParaRPr>
          </a:p>
          <a:p>
            <a:pPr eaLnBrk="1" hangingPunct="1"/>
            <a:r>
              <a:rPr lang="en-US" altLang="en-US" sz="2400" dirty="0">
                <a:latin typeface="Gill Sans MT" panose="020B0502020104020203" pitchFamily="34" charset="0"/>
              </a:rPr>
              <a:t>Liberia Revenue Authority</a:t>
            </a:r>
          </a:p>
          <a:p>
            <a:pPr eaLnBrk="1" hangingPunct="1"/>
            <a:r>
              <a:rPr lang="en-US" altLang="en-US" sz="2400" dirty="0">
                <a:latin typeface="Gill Sans MT" panose="020B0502020104020203" pitchFamily="34" charset="0"/>
              </a:rPr>
              <a:t>Monrovia</a:t>
            </a:r>
          </a:p>
          <a:p>
            <a:pPr eaLnBrk="1" hangingPunct="1"/>
            <a:r>
              <a:rPr lang="en-US" altLang="en-US" sz="2400" dirty="0">
                <a:latin typeface="Gill Sans MT" panose="020B0502020104020203" pitchFamily="34" charset="0"/>
              </a:rPr>
              <a:t> 2021</a:t>
            </a:r>
          </a:p>
        </p:txBody>
      </p:sp>
    </p:spTree>
    <p:extLst>
      <p:ext uri="{BB962C8B-B14F-4D97-AF65-F5344CB8AC3E}">
        <p14:creationId xmlns:p14="http://schemas.microsoft.com/office/powerpoint/2010/main" val="487562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Autofit/>
          </a:bodyPr>
          <a:lstStyle/>
          <a:p>
            <a:pPr>
              <a:defRPr/>
            </a:pPr>
            <a:r>
              <a:rPr lang="en-US" sz="3200" dirty="0">
                <a:latin typeface="Gill Sans MT" panose="020B0502020104020203" pitchFamily="34" charset="0"/>
              </a:rPr>
              <a:t>CONTENTS</a:t>
            </a:r>
          </a:p>
        </p:txBody>
      </p:sp>
      <p:sp>
        <p:nvSpPr>
          <p:cNvPr id="12291" name="Content Placeholder 2"/>
          <p:cNvSpPr>
            <a:spLocks noGrp="1"/>
          </p:cNvSpPr>
          <p:nvPr>
            <p:ph idx="1"/>
          </p:nvPr>
        </p:nvSpPr>
        <p:spPr>
          <a:xfrm>
            <a:off x="781050" y="1600200"/>
            <a:ext cx="8337550" cy="3810000"/>
          </a:xfrm>
        </p:spPr>
        <p:txBody>
          <a:bodyPr/>
          <a:lstStyle/>
          <a:p>
            <a:pPr algn="ctr">
              <a:buFont typeface="Arial" charset="0"/>
              <a:buNone/>
            </a:pPr>
            <a:endParaRPr lang="en-US" dirty="0"/>
          </a:p>
          <a:p>
            <a:r>
              <a:rPr lang="en-GB" dirty="0">
                <a:latin typeface="Gill Sans MT" panose="020B0502020104020203" pitchFamily="34" charset="0"/>
              </a:rPr>
              <a:t>1. Taxpayer Education (Slides 4-11)</a:t>
            </a:r>
          </a:p>
          <a:p>
            <a:r>
              <a:rPr lang="en-GB" dirty="0">
                <a:latin typeface="Gill Sans MT" panose="020B0502020104020203" pitchFamily="34" charset="0"/>
              </a:rPr>
              <a:t>2. Taxpayer Assistance (Slides 12-15)</a:t>
            </a:r>
          </a:p>
          <a:p>
            <a:r>
              <a:rPr lang="en-GB" dirty="0">
                <a:latin typeface="Gill Sans MT" panose="020B0502020104020203" pitchFamily="34" charset="0"/>
              </a:rPr>
              <a:t>3. Registration/Taxpayer Identification Number (Slides </a:t>
            </a:r>
            <a:r>
              <a:rPr lang="en-GB">
                <a:latin typeface="Gill Sans MT" panose="020B0502020104020203" pitchFamily="34" charset="0"/>
              </a:rPr>
              <a:t>16-21)</a:t>
            </a:r>
            <a:endParaRPr lang="en-US" dirty="0">
              <a:latin typeface="Gill Sans MT" panose="020B0502020104020203" pitchFamily="34" charset="0"/>
            </a:endParaRPr>
          </a:p>
          <a:p>
            <a:r>
              <a:rPr lang="en-US" dirty="0">
                <a:latin typeface="Gill Sans MT" panose="020B0502020104020203" pitchFamily="34" charset="0"/>
              </a:rPr>
              <a:t>5. Voluntary Tax Compliance (Slides 24-27)</a:t>
            </a:r>
          </a:p>
        </p:txBody>
      </p:sp>
    </p:spTree>
    <p:extLst>
      <p:ext uri="{BB962C8B-B14F-4D97-AF65-F5344CB8AC3E}">
        <p14:creationId xmlns:p14="http://schemas.microsoft.com/office/powerpoint/2010/main" val="532281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Autofit/>
          </a:bodyPr>
          <a:lstStyle/>
          <a:p>
            <a:pPr>
              <a:defRPr/>
            </a:pPr>
            <a:r>
              <a:rPr lang="en-US" sz="3200" dirty="0">
                <a:latin typeface="Gill Sans MT" panose="020B0502020104020203" pitchFamily="34" charset="0"/>
              </a:rPr>
              <a:t>1.1 Taxpayer Education: Background</a:t>
            </a:r>
          </a:p>
        </p:txBody>
      </p:sp>
      <p:sp>
        <p:nvSpPr>
          <p:cNvPr id="12291"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US" sz="2000" dirty="0">
                <a:latin typeface="Gill Sans MT" panose="020B0502020104020203" pitchFamily="34" charset="0"/>
              </a:rPr>
              <a:t>Liberian taxes are based on the principle of self-assessment system, where taxpayers are required to assess their tax, submit their tax returns and pay up their tax liability. </a:t>
            </a:r>
          </a:p>
          <a:p>
            <a:pPr>
              <a:buFont typeface="Arial" panose="020B0604020202020204" pitchFamily="34" charset="0"/>
              <a:buChar char="•"/>
            </a:pPr>
            <a:r>
              <a:rPr lang="en-US" sz="2000" dirty="0">
                <a:latin typeface="Gill Sans MT" panose="020B0502020104020203" pitchFamily="34" charset="0"/>
              </a:rPr>
              <a:t>The success of such a self-assessment based system depends on the level of voluntary compliance of the taxpayers.</a:t>
            </a:r>
          </a:p>
          <a:p>
            <a:pPr>
              <a:buFont typeface="Arial" panose="020B0604020202020204" pitchFamily="34" charset="0"/>
              <a:buChar char="•"/>
            </a:pPr>
            <a:r>
              <a:rPr lang="en-US" sz="2000" dirty="0">
                <a:latin typeface="Gill Sans MT" panose="020B0502020104020203" pitchFamily="34" charset="0"/>
              </a:rPr>
              <a:t>That is why one of the most important functions of a modern tax administration is to raise the level of voluntary tax compliance.</a:t>
            </a:r>
          </a:p>
          <a:p>
            <a:pPr>
              <a:buFont typeface="Arial" panose="020B0604020202020204" pitchFamily="34" charset="0"/>
              <a:buChar char="•"/>
            </a:pPr>
            <a:r>
              <a:rPr lang="en-US" sz="2000" dirty="0">
                <a:latin typeface="Gill Sans MT" panose="020B0502020104020203" pitchFamily="34" charset="0"/>
              </a:rPr>
              <a:t>Taxpayer service function plays an important role in raising the level of voluntary compliance amongst the taxpayers by educating the public, providing timely information and most important, providing quality customer service to the community.  </a:t>
            </a:r>
          </a:p>
          <a:p>
            <a:pPr>
              <a:buFont typeface="Arial" panose="020B0604020202020204" pitchFamily="34" charset="0"/>
              <a:buChar char="•"/>
            </a:pPr>
            <a:r>
              <a:rPr lang="en-US" sz="2000" dirty="0">
                <a:latin typeface="Gill Sans MT" panose="020B0502020104020203" pitchFamily="34" charset="0"/>
              </a:rPr>
              <a:t>By providing timely and accurate customer service, the LRA ensures that taxpayers understand and execute their fiscal responsibilities and therefore help the Country and its government meet the commitments to all citizens.</a:t>
            </a:r>
          </a:p>
          <a:p>
            <a:r>
              <a:rPr lang="en-US" sz="2000" dirty="0">
                <a:latin typeface="Gill Sans MT" panose="020B0502020104020203" pitchFamily="34" charset="0"/>
              </a:rPr>
              <a:t> </a:t>
            </a:r>
          </a:p>
          <a:p>
            <a:pPr>
              <a:buFont typeface="Arial" panose="020B0604020202020204" pitchFamily="34" charset="0"/>
              <a:buChar char="•"/>
            </a:pPr>
            <a:endParaRPr lang="en-US" dirty="0">
              <a:latin typeface="Gill Sans MT" panose="020B0502020104020203" pitchFamily="34" charset="0"/>
            </a:endParaRPr>
          </a:p>
        </p:txBody>
      </p:sp>
    </p:spTree>
    <p:extLst>
      <p:ext uri="{BB962C8B-B14F-4D97-AF65-F5344CB8AC3E}">
        <p14:creationId xmlns:p14="http://schemas.microsoft.com/office/powerpoint/2010/main" val="2287456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fontScale="90000"/>
          </a:bodyPr>
          <a:lstStyle/>
          <a:p>
            <a:pPr>
              <a:defRPr/>
            </a:pPr>
            <a:r>
              <a:rPr lang="en-US" sz="3200" dirty="0">
                <a:latin typeface="Gill Sans MT" panose="020B0502020104020203" pitchFamily="34" charset="0"/>
              </a:rPr>
              <a:t>1.2. Taxpayer Education: Taxpayer education program </a:t>
            </a:r>
          </a:p>
        </p:txBody>
      </p:sp>
      <p:sp>
        <p:nvSpPr>
          <p:cNvPr id="15363"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US" dirty="0">
                <a:latin typeface="Gill Sans MT" panose="020B0502020104020203" pitchFamily="34" charset="0"/>
              </a:rPr>
              <a:t>Taxpayer education is an important function of the taxpayer services division.</a:t>
            </a:r>
          </a:p>
          <a:p>
            <a:pPr>
              <a:buFont typeface="Arial" panose="020B0604020202020204" pitchFamily="34" charset="0"/>
              <a:buChar char="•"/>
            </a:pPr>
            <a:r>
              <a:rPr lang="en-US" dirty="0">
                <a:latin typeface="Gill Sans MT" panose="020B0502020104020203" pitchFamily="34" charset="0"/>
              </a:rPr>
              <a:t>To educate taxpayers, the Taxpayer Service Division launched an extensive taxpayer education program containing such matters as:</a:t>
            </a:r>
          </a:p>
          <a:p>
            <a:pPr lvl="1">
              <a:buFont typeface="Arial" panose="020B0604020202020204" pitchFamily="34" charset="0"/>
              <a:buChar char="•"/>
            </a:pPr>
            <a:r>
              <a:rPr lang="en-US" dirty="0">
                <a:latin typeface="Gill Sans MT" panose="020B0502020104020203" pitchFamily="34" charset="0"/>
              </a:rPr>
              <a:t>Subject matter – tax types, tax functions and right and responsibilities of the taxpayers</a:t>
            </a:r>
          </a:p>
          <a:p>
            <a:pPr lvl="1">
              <a:buFont typeface="Arial" panose="020B0604020202020204" pitchFamily="34" charset="0"/>
              <a:buChar char="•"/>
            </a:pPr>
            <a:r>
              <a:rPr lang="en-US" dirty="0">
                <a:latin typeface="Gill Sans MT" panose="020B0502020104020203" pitchFamily="34" charset="0"/>
              </a:rPr>
              <a:t>Methods of education  –  in person education through </a:t>
            </a:r>
            <a:r>
              <a:rPr lang="en-GB" dirty="0">
                <a:latin typeface="Gill Sans MT" panose="020B0502020104020203" pitchFamily="34" charset="0"/>
                <a:cs typeface="Tahoma" pitchFamily="34" charset="0"/>
              </a:rPr>
              <a:t>taxpayers service centres, information sessions, TV/radio programs, brochures, news paper articles, advertisements and correspondence</a:t>
            </a:r>
          </a:p>
          <a:p>
            <a:pPr lvl="1" algn="just">
              <a:buFont typeface="Arial" panose="020B0604020202020204" pitchFamily="34" charset="0"/>
              <a:buChar char="•"/>
            </a:pPr>
            <a:r>
              <a:rPr lang="en-US" dirty="0">
                <a:latin typeface="Gill Sans MT" panose="020B0502020104020203" pitchFamily="34" charset="0"/>
              </a:rPr>
              <a:t>Means of communication – </a:t>
            </a:r>
            <a:r>
              <a:rPr lang="en-GB" dirty="0">
                <a:latin typeface="Gill Sans MT" panose="020B0502020104020203" pitchFamily="34" charset="0"/>
                <a:cs typeface="Tahoma" pitchFamily="34" charset="0"/>
              </a:rPr>
              <a:t>face-to-face contacts, telephone calls, SMS, emails, radio, TV, website, social media</a:t>
            </a:r>
          </a:p>
          <a:p>
            <a:pPr lvl="1">
              <a:buFont typeface="Arial" panose="020B0604020202020204" pitchFamily="34" charset="0"/>
              <a:buChar char="•"/>
            </a:pPr>
            <a:r>
              <a:rPr lang="en-US" dirty="0">
                <a:latin typeface="Gill Sans MT" panose="020B0502020104020203" pitchFamily="34" charset="0"/>
              </a:rPr>
              <a:t>Time of education  –  Regularly, specially when new law was adopted or amendments to the existing law were introduced, new procedures and forms implemented and around filing and payment deadlines.</a:t>
            </a:r>
          </a:p>
        </p:txBody>
      </p:sp>
    </p:spTree>
    <p:extLst>
      <p:ext uri="{BB962C8B-B14F-4D97-AF65-F5344CB8AC3E}">
        <p14:creationId xmlns:p14="http://schemas.microsoft.com/office/powerpoint/2010/main" val="1439756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fontScale="90000"/>
          </a:bodyPr>
          <a:lstStyle/>
          <a:p>
            <a:pPr>
              <a:defRPr/>
            </a:pPr>
            <a:r>
              <a:rPr lang="en-US" sz="3200" dirty="0">
                <a:latin typeface="Gill Sans MT" panose="020B0502020104020203" pitchFamily="34" charset="0"/>
              </a:rPr>
              <a:t>1.3 Taxpayer Education: Subject matter of taxpayer education </a:t>
            </a:r>
          </a:p>
        </p:txBody>
      </p:sp>
      <p:sp>
        <p:nvSpPr>
          <p:cNvPr id="15363"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US" dirty="0">
                <a:latin typeface="Gill Sans MT" panose="020B0502020104020203" pitchFamily="34" charset="0"/>
              </a:rPr>
              <a:t>LRA Taxpayer education program focuses on:</a:t>
            </a:r>
          </a:p>
          <a:p>
            <a:pPr lvl="1">
              <a:buFont typeface="Arial" panose="020B0604020202020204" pitchFamily="34" charset="0"/>
              <a:buChar char="•"/>
            </a:pPr>
            <a:r>
              <a:rPr lang="en-US" sz="2400" dirty="0">
                <a:latin typeface="Gill Sans MT" panose="020B0502020104020203" pitchFamily="34" charset="0"/>
              </a:rPr>
              <a:t>Introduction to and rationale of taxation</a:t>
            </a:r>
          </a:p>
          <a:p>
            <a:pPr lvl="1">
              <a:buFont typeface="Arial" panose="020B0604020202020204" pitchFamily="34" charset="0"/>
              <a:buChar char="•"/>
            </a:pPr>
            <a:r>
              <a:rPr lang="en-US" sz="2400" dirty="0">
                <a:latin typeface="Gill Sans MT" panose="020B0502020104020203" pitchFamily="34" charset="0"/>
              </a:rPr>
              <a:t>Introduction of various taxes: personal income tax, corporate income tax, goods and services tax, excise, customs, real estate tax</a:t>
            </a:r>
          </a:p>
          <a:p>
            <a:pPr lvl="1">
              <a:buFont typeface="Arial" panose="020B0604020202020204" pitchFamily="34" charset="0"/>
              <a:buChar char="•"/>
            </a:pPr>
            <a:r>
              <a:rPr lang="en-US" sz="2400" dirty="0">
                <a:latin typeface="Gill Sans MT" panose="020B0502020104020203" pitchFamily="34" charset="0"/>
              </a:rPr>
              <a:t>Structure of various taxes: Tax base, exemptions, rates</a:t>
            </a:r>
          </a:p>
          <a:p>
            <a:pPr lvl="1">
              <a:buFont typeface="Arial" panose="020B0604020202020204" pitchFamily="34" charset="0"/>
              <a:buChar char="•"/>
            </a:pPr>
            <a:r>
              <a:rPr lang="en-US" sz="2400" dirty="0">
                <a:latin typeface="Gill Sans MT" panose="020B0502020104020203" pitchFamily="34" charset="0"/>
              </a:rPr>
              <a:t>Operation of various taxes:</a:t>
            </a:r>
            <a:r>
              <a:rPr lang="en-US" sz="2400" dirty="0">
                <a:latin typeface="Gill Sans MT" panose="020B0502020104020203" pitchFamily="34" charset="0"/>
                <a:cs typeface="Tahoma" pitchFamily="34" charset="0"/>
              </a:rPr>
              <a:t> registration, filing, payment, refund, audit, enforcement  </a:t>
            </a:r>
            <a:endParaRPr lang="en-US" sz="2400" dirty="0">
              <a:latin typeface="Gill Sans MT" panose="020B0502020104020203" pitchFamily="34" charset="0"/>
            </a:endParaRPr>
          </a:p>
          <a:p>
            <a:pPr lvl="1">
              <a:buFont typeface="Arial" panose="020B0604020202020204" pitchFamily="34" charset="0"/>
              <a:buChar char="•"/>
            </a:pPr>
            <a:r>
              <a:rPr lang="en-GB" sz="2400" dirty="0">
                <a:latin typeface="Gill Sans MT" panose="020B0502020104020203" pitchFamily="34" charset="0"/>
              </a:rPr>
              <a:t>Tax legislation: Act, Regulations, Procedures and Forms</a:t>
            </a:r>
          </a:p>
          <a:p>
            <a:pPr lvl="1">
              <a:buFont typeface="Arial" panose="020B0604020202020204" pitchFamily="34" charset="0"/>
              <a:buChar char="•"/>
            </a:pPr>
            <a:r>
              <a:rPr lang="en-GB" sz="2400" dirty="0">
                <a:latin typeface="Gill Sans MT" panose="020B0502020104020203" pitchFamily="34" charset="0"/>
              </a:rPr>
              <a:t>Changes to tax legislation</a:t>
            </a:r>
            <a:endParaRPr lang="en-US" sz="2400" dirty="0">
              <a:latin typeface="Gill Sans MT" panose="020B0502020104020203" pitchFamily="34" charset="0"/>
            </a:endParaRPr>
          </a:p>
          <a:p>
            <a:pPr lvl="1">
              <a:buFont typeface="Arial" panose="020B0604020202020204" pitchFamily="34" charset="0"/>
              <a:buChar char="•"/>
            </a:pPr>
            <a:r>
              <a:rPr lang="en-US" sz="2400" dirty="0">
                <a:latin typeface="Gill Sans MT" panose="020B0502020104020203" pitchFamily="34" charset="0"/>
              </a:rPr>
              <a:t>Taxpayers rights and responsibilities</a:t>
            </a:r>
          </a:p>
          <a:p>
            <a:pPr>
              <a:buFont typeface="Arial" panose="020B0604020202020204" pitchFamily="34" charset="0"/>
              <a:buChar char="•"/>
            </a:pPr>
            <a:endParaRPr lang="en-US" dirty="0"/>
          </a:p>
          <a:p>
            <a:pPr>
              <a:buFont typeface="Arial" panose="020B0604020202020204" pitchFamily="34" charset="0"/>
              <a:buChar char="•"/>
            </a:pPr>
            <a:endParaRPr lang="en-US" dirty="0">
              <a:latin typeface="Gill Sans MT" panose="020B0502020104020203" pitchFamily="34" charset="0"/>
            </a:endParaRPr>
          </a:p>
        </p:txBody>
      </p:sp>
    </p:spTree>
    <p:extLst>
      <p:ext uri="{BB962C8B-B14F-4D97-AF65-F5344CB8AC3E}">
        <p14:creationId xmlns:p14="http://schemas.microsoft.com/office/powerpoint/2010/main" val="2157539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fontScale="90000"/>
          </a:bodyPr>
          <a:lstStyle/>
          <a:p>
            <a:pPr>
              <a:defRPr/>
            </a:pPr>
            <a:r>
              <a:rPr lang="en-US" sz="3200" dirty="0">
                <a:latin typeface="Gill Sans MT" panose="020B0502020104020203" pitchFamily="34" charset="0"/>
              </a:rPr>
              <a:t>1.4 Taxpayer Education: Development of taxpayer education materials </a:t>
            </a:r>
          </a:p>
        </p:txBody>
      </p:sp>
      <p:sp>
        <p:nvSpPr>
          <p:cNvPr id="15363"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US" sz="2200" dirty="0">
                <a:latin typeface="Gill Sans MT" panose="020B0502020104020203" pitchFamily="34" charset="0"/>
                <a:cs typeface="Tahoma" pitchFamily="34" charset="0"/>
              </a:rPr>
              <a:t>Taxpayer education materials are developed on all aspects of taxation and tax administration related to the taxpayers.</a:t>
            </a:r>
          </a:p>
          <a:p>
            <a:pPr>
              <a:buFont typeface="Arial" panose="020B0604020202020204" pitchFamily="34" charset="0"/>
              <a:buChar char="•"/>
            </a:pPr>
            <a:r>
              <a:rPr lang="en-US" sz="2200" dirty="0">
                <a:latin typeface="Gill Sans MT" panose="020B0502020104020203" pitchFamily="34" charset="0"/>
                <a:cs typeface="Tahoma" pitchFamily="34" charset="0"/>
              </a:rPr>
              <a:t>As the need of large, medium and small taxpayers are different, tax education materials are targeted to the taxpayer segments.</a:t>
            </a:r>
          </a:p>
          <a:p>
            <a:pPr>
              <a:buFont typeface="Arial" panose="020B0604020202020204" pitchFamily="34" charset="0"/>
              <a:buChar char="•"/>
            </a:pPr>
            <a:r>
              <a:rPr lang="en-US" sz="2200" dirty="0">
                <a:latin typeface="Gill Sans MT" panose="020B0502020104020203" pitchFamily="34" charset="0"/>
                <a:cs typeface="Tahoma" pitchFamily="34" charset="0"/>
              </a:rPr>
              <a:t>Similarly, information are tailored to the needs of key economic sectors, intermediaries (tax advisors), and disadvantaged groups (groups with literacy or language difficulties). </a:t>
            </a:r>
          </a:p>
          <a:p>
            <a:pPr>
              <a:buFont typeface="Arial" panose="020B0604020202020204" pitchFamily="34" charset="0"/>
              <a:buChar char="•"/>
            </a:pPr>
            <a:r>
              <a:rPr lang="en-GB" sz="2200" dirty="0">
                <a:latin typeface="Gill Sans MT" panose="020B0502020104020203" pitchFamily="34" charset="0"/>
              </a:rPr>
              <a:t>Taxpayer Service Division records subjects of queries for report to LRA regarding the need for additional education materials.</a:t>
            </a:r>
          </a:p>
          <a:p>
            <a:pPr>
              <a:buFont typeface="Arial" panose="020B0604020202020204" pitchFamily="34" charset="0"/>
              <a:buChar char="•"/>
            </a:pPr>
            <a:r>
              <a:rPr lang="en-US" sz="2200" dirty="0">
                <a:latin typeface="Gill Sans MT" panose="020B0502020104020203" pitchFamily="34" charset="0"/>
              </a:rPr>
              <a:t>It is necessary to analyze taxpayers needs, identifying taxpayer issues, and develop materials that meet taxpayers requirements.</a:t>
            </a:r>
            <a:endParaRPr lang="en-GB" sz="2200" dirty="0">
              <a:latin typeface="Gill Sans MT" panose="020B0502020104020203" pitchFamily="34" charset="0"/>
            </a:endParaRPr>
          </a:p>
        </p:txBody>
      </p:sp>
    </p:spTree>
    <p:extLst>
      <p:ext uri="{BB962C8B-B14F-4D97-AF65-F5344CB8AC3E}">
        <p14:creationId xmlns:p14="http://schemas.microsoft.com/office/powerpoint/2010/main" val="1124035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fontScale="90000"/>
          </a:bodyPr>
          <a:lstStyle/>
          <a:p>
            <a:pPr>
              <a:defRPr/>
            </a:pPr>
            <a:r>
              <a:rPr lang="en-US" sz="3200" dirty="0">
                <a:latin typeface="Gill Sans MT" panose="020B0502020104020203" pitchFamily="34" charset="0"/>
              </a:rPr>
              <a:t>1.5 Taxpayer Education: Means of taxpayer education </a:t>
            </a:r>
          </a:p>
        </p:txBody>
      </p:sp>
      <p:sp>
        <p:nvSpPr>
          <p:cNvPr id="15363"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US" dirty="0">
                <a:latin typeface="Gill Sans MT" panose="020B0502020104020203" pitchFamily="34" charset="0"/>
              </a:rPr>
              <a:t>Potential means of a taxpayer education program include:</a:t>
            </a:r>
          </a:p>
          <a:p>
            <a:pPr lvl="1">
              <a:buFont typeface="Arial" panose="020B0604020202020204" pitchFamily="34" charset="0"/>
              <a:buChar char="•"/>
            </a:pPr>
            <a:r>
              <a:rPr lang="en-US" sz="2400" dirty="0">
                <a:latin typeface="Gill Sans MT" panose="020B0502020104020203" pitchFamily="34" charset="0"/>
              </a:rPr>
              <a:t>telephone calls, SMS</a:t>
            </a:r>
          </a:p>
          <a:p>
            <a:pPr lvl="1">
              <a:buFont typeface="Arial" panose="020B0604020202020204" pitchFamily="34" charset="0"/>
              <a:buChar char="•"/>
            </a:pPr>
            <a:r>
              <a:rPr lang="en-US" sz="2400" dirty="0">
                <a:latin typeface="Gill Sans MT" panose="020B0502020104020203" pitchFamily="34" charset="0"/>
              </a:rPr>
              <a:t>correspondences</a:t>
            </a:r>
          </a:p>
          <a:p>
            <a:pPr lvl="1">
              <a:buFont typeface="Arial" panose="020B0604020202020204" pitchFamily="34" charset="0"/>
              <a:buChar char="•"/>
            </a:pPr>
            <a:r>
              <a:rPr lang="en-US" sz="2400" dirty="0">
                <a:latin typeface="Gill Sans MT" panose="020B0502020104020203" pitchFamily="34" charset="0"/>
              </a:rPr>
              <a:t>tax brochures, pamphlets, posters, cartoon</a:t>
            </a:r>
          </a:p>
          <a:p>
            <a:pPr lvl="1">
              <a:buFont typeface="Arial" panose="020B0604020202020204" pitchFamily="34" charset="0"/>
              <a:buChar char="•"/>
            </a:pPr>
            <a:r>
              <a:rPr lang="en-US" sz="2400" dirty="0">
                <a:latin typeface="Gill Sans MT" panose="020B0502020104020203" pitchFamily="34" charset="0"/>
              </a:rPr>
              <a:t>information seminars, tax interaction programs, dialogue sessions </a:t>
            </a:r>
          </a:p>
          <a:p>
            <a:pPr lvl="1">
              <a:buFont typeface="Arial" panose="020B0604020202020204" pitchFamily="34" charset="0"/>
              <a:buChar char="•"/>
            </a:pPr>
            <a:r>
              <a:rPr lang="en-US" sz="2400" dirty="0">
                <a:latin typeface="Gill Sans MT" panose="020B0502020104020203" pitchFamily="34" charset="0"/>
              </a:rPr>
              <a:t>television and radio programs </a:t>
            </a:r>
          </a:p>
          <a:p>
            <a:pPr lvl="1">
              <a:buFont typeface="Arial" panose="020B0604020202020204" pitchFamily="34" charset="0"/>
              <a:buChar char="•"/>
            </a:pPr>
            <a:r>
              <a:rPr lang="en-US" sz="2400" dirty="0">
                <a:latin typeface="Gill Sans MT" panose="020B0502020104020203" pitchFamily="34" charset="0"/>
              </a:rPr>
              <a:t>dramas, videos</a:t>
            </a:r>
          </a:p>
          <a:p>
            <a:pPr lvl="1">
              <a:buFont typeface="Arial" panose="020B0604020202020204" pitchFamily="34" charset="0"/>
              <a:buChar char="•"/>
            </a:pPr>
            <a:r>
              <a:rPr lang="en-US" sz="2400" dirty="0">
                <a:latin typeface="Gill Sans MT" panose="020B0502020104020203" pitchFamily="34" charset="0"/>
              </a:rPr>
              <a:t>publication of newspaper articles and advertisements</a:t>
            </a:r>
          </a:p>
          <a:p>
            <a:pPr lvl="1">
              <a:buFont typeface="Arial" panose="020B0604020202020204" pitchFamily="34" charset="0"/>
              <a:buChar char="•"/>
            </a:pPr>
            <a:r>
              <a:rPr lang="en-US" sz="2400" dirty="0">
                <a:latin typeface="Gill Sans MT" panose="020B0502020104020203" pitchFamily="34" charset="0"/>
              </a:rPr>
              <a:t>websites</a:t>
            </a:r>
          </a:p>
          <a:p>
            <a:pPr lvl="1">
              <a:buFont typeface="Arial" panose="020B0604020202020204" pitchFamily="34" charset="0"/>
              <a:buChar char="•"/>
            </a:pPr>
            <a:r>
              <a:rPr lang="en-US" sz="2400" dirty="0">
                <a:latin typeface="Gill Sans MT" panose="020B0502020104020203" pitchFamily="34" charset="0"/>
              </a:rPr>
              <a:t>social media,</a:t>
            </a:r>
          </a:p>
          <a:p>
            <a:pPr lvl="1">
              <a:buFont typeface="Arial" panose="020B0604020202020204" pitchFamily="34" charset="0"/>
              <a:buChar char="•"/>
            </a:pPr>
            <a:r>
              <a:rPr lang="en-GB" sz="2400" dirty="0">
                <a:latin typeface="Gill Sans MT" panose="020B0502020104020203" pitchFamily="34" charset="0"/>
              </a:rPr>
              <a:t>tax education visits</a:t>
            </a:r>
            <a:endParaRPr lang="en-US" sz="2400" dirty="0">
              <a:latin typeface="Gill Sans MT" panose="020B0502020104020203" pitchFamily="34" charset="0"/>
            </a:endParaRPr>
          </a:p>
        </p:txBody>
      </p:sp>
    </p:spTree>
    <p:extLst>
      <p:ext uri="{BB962C8B-B14F-4D97-AF65-F5344CB8AC3E}">
        <p14:creationId xmlns:p14="http://schemas.microsoft.com/office/powerpoint/2010/main" val="2537294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Autofit/>
          </a:bodyPr>
          <a:lstStyle/>
          <a:p>
            <a:pPr>
              <a:defRPr/>
            </a:pPr>
            <a:r>
              <a:rPr lang="en-US" sz="3200" dirty="0">
                <a:latin typeface="Gill Sans MT" panose="020B0502020104020203" pitchFamily="34" charset="0"/>
                <a:cs typeface="Tahoma" pitchFamily="34" charset="0"/>
              </a:rPr>
              <a:t>1.6 </a:t>
            </a:r>
            <a:r>
              <a:rPr lang="en-US" sz="3200" dirty="0">
                <a:latin typeface="Gill Sans MT" panose="020B0502020104020203" pitchFamily="34" charset="0"/>
              </a:rPr>
              <a:t>Taxpayer Education: </a:t>
            </a:r>
            <a:r>
              <a:rPr lang="en-US" sz="3200" dirty="0">
                <a:latin typeface="Gill Sans MT" panose="020B0502020104020203" pitchFamily="34" charset="0"/>
                <a:cs typeface="Tahoma" pitchFamily="34" charset="0"/>
              </a:rPr>
              <a:t>Taxpayer service channel strategy</a:t>
            </a:r>
            <a:br>
              <a:rPr lang="en-US" sz="3200" dirty="0">
                <a:latin typeface="Gill Sans MT" panose="020B0502020104020203" pitchFamily="34" charset="0"/>
                <a:cs typeface="Tahoma" pitchFamily="34" charset="0"/>
              </a:rPr>
            </a:br>
            <a:endParaRPr lang="en-US" sz="3200" dirty="0">
              <a:latin typeface="Gill Sans MT" panose="020B0502020104020203" pitchFamily="34" charset="0"/>
            </a:endParaRPr>
          </a:p>
        </p:txBody>
      </p:sp>
      <p:sp>
        <p:nvSpPr>
          <p:cNvPr id="14339" name="Content Placeholder 2"/>
          <p:cNvSpPr>
            <a:spLocks noGrp="1"/>
          </p:cNvSpPr>
          <p:nvPr>
            <p:ph idx="1"/>
          </p:nvPr>
        </p:nvSpPr>
        <p:spPr>
          <a:xfrm>
            <a:off x="781050" y="1600200"/>
            <a:ext cx="8337550" cy="3810000"/>
          </a:xfrm>
        </p:spPr>
        <p:txBody>
          <a:bodyPr/>
          <a:lstStyle/>
          <a:p>
            <a:pPr algn="just">
              <a:buClrTx/>
              <a:buFont typeface="Arial" panose="020B0604020202020204" pitchFamily="34" charset="0"/>
              <a:buChar char="•"/>
            </a:pPr>
            <a:r>
              <a:rPr lang="en-US" dirty="0">
                <a:latin typeface="Gill Sans MT" panose="020B0502020104020203" pitchFamily="34" charset="0"/>
                <a:cs typeface="Tahoma" pitchFamily="34" charset="0"/>
              </a:rPr>
              <a:t>An appropriate and effective communication channels strategy are developed to reach out </a:t>
            </a:r>
            <a:r>
              <a:rPr lang="en-GB" dirty="0">
                <a:latin typeface="Gill Sans MT" panose="020B0502020104020203" pitchFamily="34" charset="0"/>
                <a:cs typeface="Tahoma" pitchFamily="34" charset="0"/>
              </a:rPr>
              <a:t>the taxpayers and any specific or a combination of several following channels are adopted to educate taxpayers on specific issues:</a:t>
            </a:r>
          </a:p>
          <a:p>
            <a:pPr lvl="1" algn="just">
              <a:buFont typeface="Arial" panose="020B0604020202020204" pitchFamily="34" charset="0"/>
              <a:buChar char="•"/>
            </a:pPr>
            <a:r>
              <a:rPr lang="en-GB" dirty="0">
                <a:latin typeface="Gill Sans MT" panose="020B0502020104020203" pitchFamily="34" charset="0"/>
                <a:cs typeface="Tahoma" pitchFamily="34" charset="0"/>
              </a:rPr>
              <a:t>face-to-face contacts (e.g. taxpayer advice centres; seminars with sector representatives)</a:t>
            </a:r>
          </a:p>
          <a:p>
            <a:pPr lvl="1" algn="just">
              <a:buFont typeface="Arial" panose="020B0604020202020204" pitchFamily="34" charset="0"/>
              <a:buChar char="•"/>
            </a:pPr>
            <a:r>
              <a:rPr lang="en-GB" dirty="0">
                <a:latin typeface="Gill Sans MT" panose="020B0502020104020203" pitchFamily="34" charset="0"/>
                <a:cs typeface="Tahoma" pitchFamily="34" charset="0"/>
              </a:rPr>
              <a:t>paper (targeted reminders, brochures, correspondence)</a:t>
            </a:r>
          </a:p>
          <a:p>
            <a:pPr lvl="1" algn="just">
              <a:buFont typeface="Arial" panose="020B0604020202020204" pitchFamily="34" charset="0"/>
              <a:buChar char="•"/>
            </a:pPr>
            <a:r>
              <a:rPr lang="en-GB" dirty="0">
                <a:latin typeface="Gill Sans MT" panose="020B0502020104020203" pitchFamily="34" charset="0"/>
                <a:cs typeface="Tahoma" pitchFamily="34" charset="0"/>
              </a:rPr>
              <a:t>telephone calls</a:t>
            </a:r>
          </a:p>
          <a:p>
            <a:pPr lvl="1" algn="just">
              <a:buFont typeface="Arial" panose="020B0604020202020204" pitchFamily="34" charset="0"/>
              <a:buChar char="•"/>
            </a:pPr>
            <a:r>
              <a:rPr lang="en-GB" dirty="0">
                <a:latin typeface="Gill Sans MT" panose="020B0502020104020203" pitchFamily="34" charset="0"/>
                <a:cs typeface="Tahoma" pitchFamily="34" charset="0"/>
              </a:rPr>
              <a:t>SMS</a:t>
            </a:r>
          </a:p>
          <a:p>
            <a:pPr lvl="1" algn="just">
              <a:buFont typeface="Arial" panose="020B0604020202020204" pitchFamily="34" charset="0"/>
              <a:buChar char="•"/>
            </a:pPr>
            <a:r>
              <a:rPr lang="en-GB" dirty="0">
                <a:latin typeface="Gill Sans MT" panose="020B0502020104020203" pitchFamily="34" charset="0"/>
                <a:cs typeface="Tahoma" pitchFamily="34" charset="0"/>
              </a:rPr>
              <a:t>radio and TV</a:t>
            </a:r>
          </a:p>
          <a:p>
            <a:pPr lvl="1" algn="just">
              <a:buFont typeface="Arial" panose="020B0604020202020204" pitchFamily="34" charset="0"/>
              <a:buChar char="•"/>
            </a:pPr>
            <a:r>
              <a:rPr lang="en-GB" dirty="0">
                <a:latin typeface="Gill Sans MT" panose="020B0502020104020203" pitchFamily="34" charset="0"/>
                <a:cs typeface="Tahoma" pitchFamily="34" charset="0"/>
              </a:rPr>
              <a:t>a website (in many countries the most important channel)</a:t>
            </a:r>
          </a:p>
          <a:p>
            <a:pPr lvl="1" algn="just">
              <a:buFont typeface="Arial" panose="020B0604020202020204" pitchFamily="34" charset="0"/>
              <a:buChar char="•"/>
            </a:pPr>
            <a:r>
              <a:rPr lang="en-GB" dirty="0">
                <a:latin typeface="Gill Sans MT" panose="020B0502020104020203" pitchFamily="34" charset="0"/>
                <a:cs typeface="Tahoma" pitchFamily="34" charset="0"/>
              </a:rPr>
              <a:t>social media</a:t>
            </a:r>
          </a:p>
          <a:p>
            <a:pPr lvl="1" algn="just">
              <a:buFont typeface="Arial" panose="020B0604020202020204" pitchFamily="34" charset="0"/>
              <a:buChar char="•"/>
            </a:pPr>
            <a:r>
              <a:rPr lang="en-GB" dirty="0">
                <a:latin typeface="Gill Sans MT" panose="020B0502020104020203" pitchFamily="34" charset="0"/>
                <a:cs typeface="Tahoma" pitchFamily="34" charset="0"/>
              </a:rPr>
              <a:t>Email</a:t>
            </a:r>
          </a:p>
          <a:p>
            <a:pPr algn="just">
              <a:buClrTx/>
              <a:buFont typeface="Arial" panose="020B0604020202020204" pitchFamily="34" charset="0"/>
              <a:buChar char="•"/>
            </a:pPr>
            <a:endParaRPr lang="en-GB" dirty="0">
              <a:latin typeface="Gill Sans MT" panose="020B0502020104020203" pitchFamily="34" charset="0"/>
              <a:cs typeface="Tahoma" pitchFamily="34" charset="0"/>
            </a:endParaRPr>
          </a:p>
          <a:p>
            <a:pPr>
              <a:buClrTx/>
            </a:pPr>
            <a:endParaRPr lang="en-US" dirty="0">
              <a:latin typeface="Gill Sans MT" panose="020B0502020104020203" pitchFamily="34" charset="0"/>
            </a:endParaRPr>
          </a:p>
        </p:txBody>
      </p:sp>
    </p:spTree>
    <p:extLst>
      <p:ext uri="{BB962C8B-B14F-4D97-AF65-F5344CB8AC3E}">
        <p14:creationId xmlns:p14="http://schemas.microsoft.com/office/powerpoint/2010/main" val="1036619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fontScale="90000"/>
          </a:bodyPr>
          <a:lstStyle/>
          <a:p>
            <a:pPr>
              <a:defRPr/>
            </a:pPr>
            <a:r>
              <a:rPr lang="en-US" sz="3600" dirty="0">
                <a:latin typeface="Gill Sans MT" panose="020B0502020104020203" pitchFamily="34" charset="0"/>
              </a:rPr>
              <a:t>1.7 Taxpayer Education: Time to conduct taxpayer education</a:t>
            </a:r>
            <a:r>
              <a:rPr lang="en-US" sz="3200" dirty="0">
                <a:latin typeface="Gill Sans MT" panose="020B0502020104020203" pitchFamily="34" charset="0"/>
              </a:rPr>
              <a:t> </a:t>
            </a:r>
          </a:p>
        </p:txBody>
      </p:sp>
      <p:sp>
        <p:nvSpPr>
          <p:cNvPr id="15363"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US" dirty="0">
                <a:latin typeface="Gill Sans MT" panose="020B0502020104020203" pitchFamily="34" charset="0"/>
              </a:rPr>
              <a:t>Taxpayers education is not an one time activity, it is conducted regularly.</a:t>
            </a:r>
          </a:p>
          <a:p>
            <a:pPr>
              <a:buFont typeface="Arial" panose="020B0604020202020204" pitchFamily="34" charset="0"/>
              <a:buChar char="•"/>
            </a:pPr>
            <a:r>
              <a:rPr lang="en-US" dirty="0">
                <a:latin typeface="Gill Sans MT" panose="020B0502020104020203" pitchFamily="34" charset="0"/>
              </a:rPr>
              <a:t>Tax laws, regulations, procedures, and forms change frequently which bring changes in the compliance requirements of the taxpayers and the need to educate taxpayers.</a:t>
            </a:r>
          </a:p>
          <a:p>
            <a:pPr>
              <a:buFont typeface="Arial" panose="020B0604020202020204" pitchFamily="34" charset="0"/>
              <a:buChar char="•"/>
            </a:pPr>
            <a:r>
              <a:rPr lang="en-US" dirty="0">
                <a:latin typeface="Gill Sans MT" panose="020B0502020104020203" pitchFamily="34" charset="0"/>
              </a:rPr>
              <a:t>New businesses emerge and new taxpayers come into the tax net almost every day of any tax administration, who should be educated about their rights and responsibilities.</a:t>
            </a:r>
          </a:p>
          <a:p>
            <a:pPr>
              <a:buFont typeface="Arial" panose="020B0604020202020204" pitchFamily="34" charset="0"/>
              <a:buChar char="•"/>
            </a:pPr>
            <a:r>
              <a:rPr lang="en-US" dirty="0">
                <a:latin typeface="Gill Sans MT" panose="020B0502020104020203" pitchFamily="34" charset="0"/>
              </a:rPr>
              <a:t>Similarly, existing taxpayers need to be reminded about the filing and payment deadlines. </a:t>
            </a:r>
          </a:p>
          <a:p>
            <a:pPr>
              <a:buFont typeface="Arial" panose="020B0604020202020204" pitchFamily="34" charset="0"/>
              <a:buChar char="•"/>
            </a:pPr>
            <a:endParaRPr lang="en-US" dirty="0">
              <a:latin typeface="Gill Sans MT" panose="020B0502020104020203" pitchFamily="34" charset="0"/>
            </a:endParaRPr>
          </a:p>
          <a:p>
            <a:pPr>
              <a:buFont typeface="Arial" panose="020B0604020202020204" pitchFamily="34" charset="0"/>
              <a:buChar char="•"/>
            </a:pPr>
            <a:endParaRPr lang="en-US" dirty="0">
              <a:latin typeface="Gill Sans MT" panose="020B0502020104020203" pitchFamily="34" charset="0"/>
            </a:endParaRPr>
          </a:p>
        </p:txBody>
      </p:sp>
    </p:spTree>
    <p:extLst>
      <p:ext uri="{BB962C8B-B14F-4D97-AF65-F5344CB8AC3E}">
        <p14:creationId xmlns:p14="http://schemas.microsoft.com/office/powerpoint/2010/main" val="1212173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fontScale="90000"/>
          </a:bodyPr>
          <a:lstStyle/>
          <a:p>
            <a:pPr>
              <a:defRPr/>
            </a:pPr>
            <a:r>
              <a:rPr lang="en-US" sz="3200" dirty="0">
                <a:latin typeface="Gill Sans MT" panose="020B0502020104020203" pitchFamily="34" charset="0"/>
              </a:rPr>
              <a:t>1.8 Taxpayer Education: Taxpayer education visits </a:t>
            </a:r>
          </a:p>
        </p:txBody>
      </p:sp>
      <p:sp>
        <p:nvSpPr>
          <p:cNvPr id="15363"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GB" dirty="0">
                <a:latin typeface="Gill Sans MT" panose="020B0502020104020203" pitchFamily="34" charset="0"/>
              </a:rPr>
              <a:t>Tax education visits are important means of tax education program particularly in case of a newly registered taxpayer.</a:t>
            </a:r>
            <a:endParaRPr lang="en-US" dirty="0">
              <a:latin typeface="Gill Sans MT" panose="020B0502020104020203" pitchFamily="34" charset="0"/>
            </a:endParaRPr>
          </a:p>
          <a:p>
            <a:pPr>
              <a:buFont typeface="Arial" panose="020B0604020202020204" pitchFamily="34" charset="0"/>
              <a:buChar char="•"/>
            </a:pPr>
            <a:r>
              <a:rPr lang="en-US" dirty="0">
                <a:latin typeface="Gill Sans MT" panose="020B0502020104020203" pitchFamily="34" charset="0"/>
              </a:rPr>
              <a:t>A newly registered taxpayer may be visited within few days of registration, at least before his first tax return is due to see whether he has been able to comply with the tax requirements, including invoicing, recording, charging, filing and payment.</a:t>
            </a:r>
          </a:p>
          <a:p>
            <a:pPr>
              <a:buFont typeface="Arial" panose="020B0604020202020204" pitchFamily="34" charset="0"/>
              <a:buChar char="•"/>
            </a:pPr>
            <a:r>
              <a:rPr lang="en-US" dirty="0">
                <a:latin typeface="Gill Sans MT" panose="020B0502020104020203" pitchFamily="34" charset="0"/>
              </a:rPr>
              <a:t>Tax officer should take this opportunity to educate taxpayers fully so that he does not commit mistakes in the future.</a:t>
            </a:r>
          </a:p>
          <a:p>
            <a:pPr>
              <a:buFont typeface="Arial" panose="020B0604020202020204" pitchFamily="34" charset="0"/>
              <a:buChar char="•"/>
            </a:pPr>
            <a:r>
              <a:rPr lang="en-US" dirty="0">
                <a:latin typeface="Gill Sans MT" panose="020B0502020104020203" pitchFamily="34" charset="0"/>
              </a:rPr>
              <a:t>Similarly, tax officials should also educate taxpayers about tax structure, and operation and taxpayers’ rights and obligations during audit and enforcement visits.</a:t>
            </a:r>
          </a:p>
        </p:txBody>
      </p:sp>
    </p:spTree>
    <p:extLst>
      <p:ext uri="{BB962C8B-B14F-4D97-AF65-F5344CB8AC3E}">
        <p14:creationId xmlns:p14="http://schemas.microsoft.com/office/powerpoint/2010/main" val="2034859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a:bodyPr>
          <a:lstStyle/>
          <a:p>
            <a:pPr>
              <a:defRPr/>
            </a:pPr>
            <a:r>
              <a:rPr lang="en-US" sz="3200" dirty="0">
                <a:latin typeface="Gill Sans MT" panose="020B0502020104020203" pitchFamily="34" charset="0"/>
              </a:rPr>
              <a:t>2.1Taxpayer Assistance: General requirements</a:t>
            </a:r>
          </a:p>
        </p:txBody>
      </p:sp>
      <p:sp>
        <p:nvSpPr>
          <p:cNvPr id="12291"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US" dirty="0">
                <a:latin typeface="Gill Sans MT" panose="020B0502020104020203" pitchFamily="34" charset="0"/>
              </a:rPr>
              <a:t>Taxpayer assistance is another important task of the Taxpayer Service Division.</a:t>
            </a:r>
          </a:p>
          <a:p>
            <a:pPr>
              <a:buFont typeface="Arial" panose="020B0604020202020204" pitchFamily="34" charset="0"/>
              <a:buChar char="•"/>
            </a:pPr>
            <a:r>
              <a:rPr lang="en-US" dirty="0">
                <a:latin typeface="Gill Sans MT" panose="020B0502020104020203" pitchFamily="34" charset="0"/>
              </a:rPr>
              <a:t>It should make every effort to assist taxpayers to resolve their specific tax issues in order to meet their tax obligations in a proper and timely manner.</a:t>
            </a:r>
          </a:p>
          <a:p>
            <a:pPr>
              <a:buFont typeface="Arial" panose="020B0604020202020204" pitchFamily="34" charset="0"/>
              <a:buChar char="•"/>
            </a:pPr>
            <a:r>
              <a:rPr lang="en-US" dirty="0">
                <a:latin typeface="Gill Sans MT" panose="020B0502020104020203" pitchFamily="34" charset="0"/>
              </a:rPr>
              <a:t>Particularly, tax officers should assist taxpayers to determine their tax obligations, including filing accurate, complete, and timely returns and paying correct amount of tax.</a:t>
            </a:r>
          </a:p>
          <a:p>
            <a:pPr>
              <a:buFont typeface="Arial" panose="020B0604020202020204" pitchFamily="34" charset="0"/>
              <a:buChar char="•"/>
            </a:pPr>
            <a:r>
              <a:rPr lang="en-US" dirty="0">
                <a:latin typeface="Gill Sans MT" panose="020B0502020104020203" pitchFamily="34" charset="0"/>
              </a:rPr>
              <a:t>At this stage of Liberia, many taxpayers will need assistance from tax officials to file returns and pay taxes on time and accurately. </a:t>
            </a:r>
          </a:p>
          <a:p>
            <a:pPr>
              <a:buFont typeface="Arial" panose="020B0604020202020204" pitchFamily="34" charset="0"/>
              <a:buChar char="•"/>
            </a:pPr>
            <a:r>
              <a:rPr lang="en-US" dirty="0">
                <a:latin typeface="Gill Sans MT" panose="020B0502020104020203" pitchFamily="34" charset="0"/>
              </a:rPr>
              <a:t>Tax officers should always strive to identify the taxpayers’ needs and finding a way to provide this assistance.</a:t>
            </a:r>
          </a:p>
        </p:txBody>
      </p:sp>
    </p:spTree>
    <p:extLst>
      <p:ext uri="{BB962C8B-B14F-4D97-AF65-F5344CB8AC3E}">
        <p14:creationId xmlns:p14="http://schemas.microsoft.com/office/powerpoint/2010/main" val="3417136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fontScale="90000"/>
          </a:bodyPr>
          <a:lstStyle/>
          <a:p>
            <a:pPr>
              <a:defRPr/>
            </a:pPr>
            <a:r>
              <a:rPr lang="en-US" sz="3200" dirty="0">
                <a:latin typeface="Gill Sans MT" panose="020B0502020104020203" pitchFamily="34" charset="0"/>
              </a:rPr>
              <a:t>2.2 Taxpayer Assistance: Assistance to Walk-in Taxpayers </a:t>
            </a:r>
          </a:p>
        </p:txBody>
      </p:sp>
      <p:sp>
        <p:nvSpPr>
          <p:cNvPr id="12291"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US" dirty="0">
                <a:latin typeface="Gill Sans MT" panose="020B0502020104020203" pitchFamily="34" charset="0"/>
              </a:rPr>
              <a:t>Taxpayer Service Division employees are the first contact point of taxpayers and should assist taxpayers in meeting their obligations, including the followings:</a:t>
            </a:r>
          </a:p>
          <a:p>
            <a:pPr lvl="1">
              <a:buFont typeface="Arial" panose="020B0604020202020204" pitchFamily="34" charset="0"/>
              <a:buChar char="•"/>
            </a:pPr>
            <a:r>
              <a:rPr lang="en-GB" dirty="0">
                <a:latin typeface="Gill Sans MT" panose="020B0502020104020203" pitchFamily="34" charset="0"/>
              </a:rPr>
              <a:t>Greet walk-in taxpayers,</a:t>
            </a:r>
            <a:endParaRPr lang="en-US" dirty="0">
              <a:latin typeface="Gill Sans MT" panose="020B0502020104020203" pitchFamily="34" charset="0"/>
            </a:endParaRPr>
          </a:p>
          <a:p>
            <a:pPr lvl="1">
              <a:buFont typeface="Arial" panose="020B0604020202020204" pitchFamily="34" charset="0"/>
              <a:buChar char="•"/>
            </a:pPr>
            <a:r>
              <a:rPr lang="en-GB" dirty="0">
                <a:latin typeface="Gill Sans MT" panose="020B0502020104020203" pitchFamily="34" charset="0"/>
              </a:rPr>
              <a:t>Determine the needs of taxpayers,</a:t>
            </a:r>
          </a:p>
          <a:p>
            <a:pPr lvl="1">
              <a:buFont typeface="Arial" panose="020B0604020202020204" pitchFamily="34" charset="0"/>
              <a:buChar char="•"/>
            </a:pPr>
            <a:r>
              <a:rPr lang="en-GB" dirty="0">
                <a:latin typeface="Gill Sans MT" panose="020B0502020104020203" pitchFamily="34" charset="0"/>
              </a:rPr>
              <a:t>Provide question/answer service in  a </a:t>
            </a:r>
            <a:r>
              <a:rPr lang="en-US" dirty="0"/>
              <a:t>complete, concise, and accurate manner</a:t>
            </a:r>
            <a:r>
              <a:rPr lang="en-GB" dirty="0">
                <a:latin typeface="Gill Sans MT" panose="020B0502020104020203" pitchFamily="34" charset="0"/>
              </a:rPr>
              <a:t>,</a:t>
            </a:r>
            <a:endParaRPr lang="en-US" dirty="0"/>
          </a:p>
          <a:p>
            <a:pPr lvl="1">
              <a:buFont typeface="Arial" panose="020B0604020202020204" pitchFamily="34" charset="0"/>
              <a:buChar char="•"/>
            </a:pPr>
            <a:r>
              <a:rPr lang="en-GB" dirty="0">
                <a:latin typeface="Gill Sans MT" panose="020B0502020104020203" pitchFamily="34" charset="0"/>
              </a:rPr>
              <a:t>If necessary, direct taxpayers to the appropriate functional unit, </a:t>
            </a:r>
          </a:p>
          <a:p>
            <a:pPr lvl="1">
              <a:buFont typeface="Arial" charset="0"/>
              <a:buChar char="•"/>
            </a:pPr>
            <a:r>
              <a:rPr lang="en-US" dirty="0">
                <a:latin typeface="Gill Sans MT" panose="020B0502020104020203" pitchFamily="34" charset="0"/>
              </a:rPr>
              <a:t>Receive all types of documents from the taxpayers, </a:t>
            </a:r>
          </a:p>
          <a:p>
            <a:pPr lvl="1">
              <a:buFont typeface="Arial" charset="0"/>
              <a:buChar char="•"/>
            </a:pPr>
            <a:r>
              <a:rPr lang="en-US" dirty="0">
                <a:latin typeface="Gill Sans MT" panose="020B0502020104020203" pitchFamily="34" charset="0"/>
              </a:rPr>
              <a:t>Submit received documents to the respective section,</a:t>
            </a:r>
          </a:p>
          <a:p>
            <a:pPr lvl="1">
              <a:buFont typeface="Arial" charset="0"/>
              <a:buChar char="•"/>
            </a:pPr>
            <a:r>
              <a:rPr lang="en-GB" dirty="0">
                <a:latin typeface="Gill Sans MT" panose="020B0502020104020203" pitchFamily="34" charset="0"/>
              </a:rPr>
              <a:t>Distribute registration, declaration and other forms, brochures, pamphlets, instructions, booklets and other tax education materials to taxpayers,</a:t>
            </a:r>
            <a:endParaRPr lang="en-US" dirty="0">
              <a:latin typeface="Gill Sans MT" panose="020B0502020104020203" pitchFamily="34" charset="0"/>
            </a:endParaRPr>
          </a:p>
        </p:txBody>
      </p:sp>
    </p:spTree>
    <p:extLst>
      <p:ext uri="{BB962C8B-B14F-4D97-AF65-F5344CB8AC3E}">
        <p14:creationId xmlns:p14="http://schemas.microsoft.com/office/powerpoint/2010/main" val="1021480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fontScale="90000"/>
          </a:bodyPr>
          <a:lstStyle/>
          <a:p>
            <a:pPr>
              <a:defRPr/>
            </a:pPr>
            <a:r>
              <a:rPr lang="en-US" sz="3200" dirty="0">
                <a:latin typeface="Gill Sans MT" panose="020B0502020104020203" pitchFamily="34" charset="0"/>
              </a:rPr>
              <a:t>2.3 Taxpayer Assistance: Assistance through correspondences and telephone </a:t>
            </a:r>
          </a:p>
        </p:txBody>
      </p:sp>
      <p:sp>
        <p:nvSpPr>
          <p:cNvPr id="12291" name="Content Placeholder 2"/>
          <p:cNvSpPr>
            <a:spLocks noGrp="1"/>
          </p:cNvSpPr>
          <p:nvPr>
            <p:ph idx="1"/>
          </p:nvPr>
        </p:nvSpPr>
        <p:spPr>
          <a:xfrm>
            <a:off x="781050" y="1600200"/>
            <a:ext cx="8337550" cy="3810000"/>
          </a:xfrm>
        </p:spPr>
        <p:txBody>
          <a:bodyPr/>
          <a:lstStyle/>
          <a:p>
            <a:pPr>
              <a:buFont typeface="Arial" panose="020B0604020202020204" pitchFamily="34" charset="0"/>
              <a:buChar char="•"/>
            </a:pPr>
            <a:r>
              <a:rPr lang="en-GB" sz="2000" dirty="0">
                <a:latin typeface="Gill Sans MT" panose="020B0502020104020203" pitchFamily="34" charset="0"/>
              </a:rPr>
              <a:t>Reply to written correspondence from the taxpayers in a </a:t>
            </a:r>
            <a:r>
              <a:rPr lang="en-US" sz="2000" dirty="0">
                <a:latin typeface="Gill Sans MT" panose="020B0502020104020203" pitchFamily="34" charset="0"/>
              </a:rPr>
              <a:t>complete, concise, and accurate way </a:t>
            </a:r>
            <a:r>
              <a:rPr lang="en-US" sz="2000" dirty="0">
                <a:latin typeface="Gill Sans MT" panose="020B0502020104020203" pitchFamily="34" charset="0"/>
                <a:cs typeface="Tahoma" pitchFamily="34" charset="0"/>
              </a:rPr>
              <a:t>within a reasonable timeframe.</a:t>
            </a:r>
            <a:r>
              <a:rPr lang="en-GB" sz="2000" dirty="0">
                <a:latin typeface="Gill Sans MT" panose="020B0502020104020203" pitchFamily="34" charset="0"/>
              </a:rPr>
              <a:t> (refer complex questions to the appropriate section).</a:t>
            </a:r>
          </a:p>
          <a:p>
            <a:pPr>
              <a:buFont typeface="Arial" panose="020B0604020202020204" pitchFamily="34" charset="0"/>
              <a:buChar char="•"/>
            </a:pPr>
            <a:r>
              <a:rPr lang="en-GB" sz="2000" dirty="0">
                <a:latin typeface="Gill Sans MT" panose="020B0502020104020203" pitchFamily="34" charset="0"/>
              </a:rPr>
              <a:t>Provide </a:t>
            </a:r>
            <a:r>
              <a:rPr lang="en-US" sz="2000" dirty="0">
                <a:latin typeface="Gill Sans MT" panose="020B0502020104020203" pitchFamily="34" charset="0"/>
              </a:rPr>
              <a:t>complete, concise, and accurate response </a:t>
            </a:r>
            <a:r>
              <a:rPr lang="en-GB" sz="2000" dirty="0">
                <a:latin typeface="Gill Sans MT" panose="020B0502020104020203" pitchFamily="34" charset="0"/>
              </a:rPr>
              <a:t>to telephone enquirers (refer complex questions to the appropriate section).</a:t>
            </a:r>
            <a:r>
              <a:rPr lang="en-US" sz="2000" dirty="0">
                <a:latin typeface="Gill Sans MT" panose="020B0502020104020203" pitchFamily="34" charset="0"/>
              </a:rPr>
              <a:t> </a:t>
            </a:r>
          </a:p>
          <a:p>
            <a:pPr>
              <a:buFont typeface="Arial" panose="020B0604020202020204" pitchFamily="34" charset="0"/>
              <a:buChar char="•"/>
            </a:pPr>
            <a:r>
              <a:rPr lang="en-US" sz="2000" dirty="0">
                <a:latin typeface="Gill Sans MT" panose="020B0502020104020203" pitchFamily="34" charset="0"/>
              </a:rPr>
              <a:t>Remember, an informed taxpayer is a valuable asset to the tax administration and the Country.</a:t>
            </a:r>
          </a:p>
          <a:p>
            <a:pPr>
              <a:buFont typeface="Arial" panose="020B0604020202020204" pitchFamily="34" charset="0"/>
              <a:buChar char="•"/>
            </a:pPr>
            <a:r>
              <a:rPr lang="en-US" sz="2000" dirty="0">
                <a:latin typeface="Gill Sans MT" panose="020B0502020104020203" pitchFamily="34" charset="0"/>
                <a:cs typeface="Tahoma" pitchFamily="34" charset="0"/>
              </a:rPr>
              <a:t>So provide </a:t>
            </a:r>
            <a:r>
              <a:rPr lang="en-US" sz="2000" dirty="0">
                <a:latin typeface="Gill Sans MT" panose="020B0502020104020203" pitchFamily="34" charset="0"/>
              </a:rPr>
              <a:t>complete, concise, and accurate information in a timely manner as follows:</a:t>
            </a:r>
            <a:endParaRPr lang="en-US" sz="2000" dirty="0">
              <a:latin typeface="Gill Sans MT" panose="020B0502020104020203" pitchFamily="34" charset="0"/>
              <a:cs typeface="Tahoma" pitchFamily="34" charset="0"/>
            </a:endParaRPr>
          </a:p>
          <a:p>
            <a:pPr lvl="1">
              <a:buFont typeface="Arial" panose="020B0604020202020204" pitchFamily="34" charset="0"/>
              <a:buChar char="•"/>
            </a:pPr>
            <a:r>
              <a:rPr lang="en-US" dirty="0">
                <a:latin typeface="Gill Sans MT" panose="020B0502020104020203" pitchFamily="34" charset="0"/>
                <a:cs typeface="Tahoma" pitchFamily="34" charset="0"/>
              </a:rPr>
              <a:t>Attending to a phone call in at most 30 seconds.</a:t>
            </a:r>
          </a:p>
          <a:p>
            <a:pPr lvl="1">
              <a:buFont typeface="Arial" panose="020B0604020202020204" pitchFamily="34" charset="0"/>
              <a:buChar char="•"/>
            </a:pPr>
            <a:r>
              <a:rPr lang="en-US" dirty="0">
                <a:latin typeface="Gill Sans MT" panose="020B0502020104020203" pitchFamily="34" charset="0"/>
                <a:cs typeface="Tahoma" pitchFamily="34" charset="0"/>
              </a:rPr>
              <a:t>Attending to a taxpayer visiting a tax office in at most 30 minutes.</a:t>
            </a:r>
          </a:p>
          <a:p>
            <a:pPr lvl="1">
              <a:buFont typeface="Arial" panose="020B0604020202020204" pitchFamily="34" charset="0"/>
              <a:buChar char="•"/>
            </a:pPr>
            <a:r>
              <a:rPr lang="en-US" dirty="0">
                <a:latin typeface="Gill Sans MT" panose="020B0502020104020203" pitchFamily="34" charset="0"/>
                <a:cs typeface="Tahoma" pitchFamily="34" charset="0"/>
              </a:rPr>
              <a:t>Acknowledging receipt of letters in at most 7 days.</a:t>
            </a:r>
          </a:p>
          <a:p>
            <a:endParaRPr lang="en-US" sz="2000" dirty="0">
              <a:latin typeface="Gill Sans MT" panose="020B0502020104020203" pitchFamily="34" charset="0"/>
            </a:endParaRPr>
          </a:p>
          <a:p>
            <a:pPr lvl="1">
              <a:buFont typeface="Arial" panose="020B0604020202020204" pitchFamily="34" charset="0"/>
              <a:buChar char="•"/>
            </a:pPr>
            <a:endParaRPr lang="en-US" dirty="0">
              <a:latin typeface="Gill Sans MT" panose="020B0502020104020203" pitchFamily="34" charset="0"/>
            </a:endParaRPr>
          </a:p>
        </p:txBody>
      </p:sp>
    </p:spTree>
    <p:extLst>
      <p:ext uri="{BB962C8B-B14F-4D97-AF65-F5344CB8AC3E}">
        <p14:creationId xmlns:p14="http://schemas.microsoft.com/office/powerpoint/2010/main" val="357646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5"/>
          <p:cNvSpPr>
            <a:spLocks noChangeArrowheads="1"/>
          </p:cNvSpPr>
          <p:nvPr/>
        </p:nvSpPr>
        <p:spPr bwMode="auto">
          <a:xfrm>
            <a:off x="742950" y="1642467"/>
            <a:ext cx="8585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lvl="0" indent="-342900">
              <a:buFont typeface="Arial" panose="020B0604020202020204" pitchFamily="34" charset="0"/>
              <a:buChar char="•"/>
            </a:pPr>
            <a:r>
              <a:rPr lang="en-US" sz="2400" b="0" dirty="0">
                <a:latin typeface="Gill Sans MT" panose="020B0502020104020203" pitchFamily="34" charset="0"/>
              </a:rPr>
              <a:t>It is common to operate a Call Center under the modern tax administration to provide each and every type of information through a knowledge base system. </a:t>
            </a:r>
          </a:p>
          <a:p>
            <a:pPr marL="342900" lvl="0" indent="-342900">
              <a:buFont typeface="Arial" panose="020B0604020202020204" pitchFamily="34" charset="0"/>
              <a:buChar char="•"/>
            </a:pPr>
            <a:r>
              <a:rPr lang="en-US" sz="2400" b="0" dirty="0">
                <a:latin typeface="Gill Sans MT" panose="020B0502020104020203" pitchFamily="34" charset="0"/>
              </a:rPr>
              <a:t>Knowledge base software can be developed for all types of possible questions, their answers and all types of formats relating to tax compliance and covering all legal matters.</a:t>
            </a:r>
          </a:p>
          <a:p>
            <a:pPr marL="342900" indent="-342900">
              <a:buFont typeface="Arial" panose="020B0604020202020204" pitchFamily="34" charset="0"/>
              <a:buChar char="•"/>
            </a:pPr>
            <a:r>
              <a:rPr lang="en-US" sz="2400" b="0" dirty="0">
                <a:latin typeface="Gill Sans MT" panose="020B0502020104020203" pitchFamily="34" charset="0"/>
              </a:rPr>
              <a:t>It is important to provide toll free telephone services</a:t>
            </a:r>
            <a:r>
              <a:rPr lang="en-US" sz="2400" b="0" dirty="0">
                <a:latin typeface="Gill Sans MT" panose="020B0502020104020203" pitchFamily="34" charset="0"/>
                <a:cs typeface="Tahoma" pitchFamily="34" charset="0"/>
              </a:rPr>
              <a:t> in order to respond to requests of the taxpayers.</a:t>
            </a:r>
          </a:p>
          <a:p>
            <a:pPr marL="342900" indent="-342900">
              <a:buFont typeface="Arial" panose="020B0604020202020204" pitchFamily="34" charset="0"/>
              <a:buChar char="•"/>
            </a:pPr>
            <a:r>
              <a:rPr lang="en-US" sz="2400" b="0" dirty="0">
                <a:latin typeface="Gill Sans MT" panose="020B0502020104020203" pitchFamily="34" charset="0"/>
              </a:rPr>
              <a:t>The establishment of the call center makes it possible to provide required information to taxpayers through phone, thereby avoiding the need for physical contact between the taxpayer and tax officials. </a:t>
            </a:r>
          </a:p>
          <a:p>
            <a:pPr marL="342900" indent="-342900">
              <a:buFont typeface="Arial" panose="020B0604020202020204" pitchFamily="34" charset="0"/>
              <a:buChar char="•"/>
            </a:pPr>
            <a:r>
              <a:rPr lang="en-US" sz="2400" b="0" dirty="0">
                <a:latin typeface="Gill Sans MT" panose="020B0502020104020203" pitchFamily="34" charset="0"/>
              </a:rPr>
              <a:t>Minimization in direct contact between tax officials and taxpayers would reduce the scope for collusion and corruption.</a:t>
            </a:r>
          </a:p>
          <a:p>
            <a:pPr marL="342900" indent="-342900">
              <a:buSzPct val="100000"/>
              <a:buFont typeface="Arial" panose="020B0604020202020204" pitchFamily="34" charset="0"/>
              <a:buChar char="•"/>
            </a:pPr>
            <a:endParaRPr lang="en-US" sz="2400" b="0" dirty="0">
              <a:latin typeface="Gill Sans MT" panose="020B0502020104020203" pitchFamily="34" charset="0"/>
            </a:endParaRPr>
          </a:p>
        </p:txBody>
      </p:sp>
      <p:sp>
        <p:nvSpPr>
          <p:cNvPr id="3" name="Title 2"/>
          <p:cNvSpPr>
            <a:spLocks noGrp="1"/>
          </p:cNvSpPr>
          <p:nvPr>
            <p:ph type="title"/>
          </p:nvPr>
        </p:nvSpPr>
        <p:spPr/>
        <p:txBody>
          <a:bodyPr>
            <a:noAutofit/>
          </a:bodyPr>
          <a:lstStyle/>
          <a:p>
            <a:r>
              <a:rPr lang="en-US" sz="3200" dirty="0">
                <a:latin typeface="Gill Sans MT" panose="020B0502020104020203" pitchFamily="34" charset="0"/>
              </a:rPr>
              <a:t>2.4 Taxpayer Assistance: Call center operations</a:t>
            </a:r>
            <a:br>
              <a:rPr lang="en-US" sz="3200" dirty="0">
                <a:latin typeface="Gill Sans MT" panose="020B0502020104020203" pitchFamily="34" charset="0"/>
              </a:rPr>
            </a:br>
            <a:endParaRPr lang="en-US" sz="3200" dirty="0">
              <a:latin typeface="Gill Sans MT" panose="020B0502020104020203" pitchFamily="34" charset="0"/>
            </a:endParaRPr>
          </a:p>
        </p:txBody>
      </p:sp>
    </p:spTree>
    <p:extLst>
      <p:ext uri="{BB962C8B-B14F-4D97-AF65-F5344CB8AC3E}">
        <p14:creationId xmlns:p14="http://schemas.microsoft.com/office/powerpoint/2010/main" val="2773051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r>
              <a:rPr lang="en-US" sz="3200" dirty="0">
                <a:latin typeface="Gill Sans MT" panose="020B0502020104020203" pitchFamily="34" charset="0"/>
              </a:rPr>
              <a:t>4.1 Taxpayers Rights and Responsibilities: Taxpayers rights</a:t>
            </a:r>
          </a:p>
        </p:txBody>
      </p:sp>
      <p:sp>
        <p:nvSpPr>
          <p:cNvPr id="14339" name="Rectangle 2"/>
          <p:cNvSpPr>
            <a:spLocks noChangeArrowheads="1"/>
          </p:cNvSpPr>
          <p:nvPr/>
        </p:nvSpPr>
        <p:spPr bwMode="auto">
          <a:xfrm>
            <a:off x="660400" y="786884"/>
            <a:ext cx="8750300"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endParaRPr lang="en-US" dirty="0"/>
          </a:p>
          <a:p>
            <a:pPr>
              <a:defRPr/>
            </a:pPr>
            <a:endParaRPr lang="en-US" dirty="0"/>
          </a:p>
          <a:p>
            <a:pPr>
              <a:defRPr/>
            </a:pPr>
            <a:endParaRPr lang="en-US" sz="2400" dirty="0"/>
          </a:p>
          <a:p>
            <a:pPr marL="342900" indent="-342900">
              <a:buFont typeface="Arial" panose="020B0604020202020204" pitchFamily="34" charset="0"/>
              <a:buChar char="•"/>
            </a:pPr>
            <a:r>
              <a:rPr lang="en-US" sz="2000" b="0" dirty="0">
                <a:latin typeface="Gill Sans MT" panose="020B0502020104020203" pitchFamily="34" charset="0"/>
              </a:rPr>
              <a:t>Right to receive tax related information as per the prevailing laws;</a:t>
            </a:r>
          </a:p>
          <a:p>
            <a:pPr marL="342900" indent="-342900">
              <a:buFont typeface="Arial" panose="020B0604020202020204" pitchFamily="34" charset="0"/>
              <a:buChar char="•"/>
            </a:pPr>
            <a:r>
              <a:rPr lang="en-US" sz="2000" b="0" dirty="0">
                <a:latin typeface="Gill Sans MT" panose="020B0502020104020203" pitchFamily="34" charset="0"/>
              </a:rPr>
              <a:t>Right to ask for an advance ruling from the tax administration;</a:t>
            </a:r>
          </a:p>
          <a:p>
            <a:pPr marL="342900" indent="-342900">
              <a:buFont typeface="Arial" panose="020B0604020202020204" pitchFamily="34" charset="0"/>
              <a:buChar char="•"/>
            </a:pPr>
            <a:r>
              <a:rPr lang="en-US" sz="2000" b="0" dirty="0">
                <a:latin typeface="Gill Sans MT" panose="020B0502020104020203" pitchFamily="34" charset="0"/>
              </a:rPr>
              <a:t>Right to receive a written report on proposed assessments that includes specific reasons and the applicable law;</a:t>
            </a:r>
          </a:p>
          <a:p>
            <a:pPr marL="342900" indent="-342900">
              <a:buFont typeface="Arial" panose="020B0604020202020204" pitchFamily="34" charset="0"/>
              <a:buChar char="•"/>
            </a:pPr>
            <a:r>
              <a:rPr lang="en-US" sz="2000" b="0" dirty="0">
                <a:latin typeface="Gill Sans MT" panose="020B0502020104020203" pitchFamily="34" charset="0"/>
              </a:rPr>
              <a:t>Right to appeal any assessment;</a:t>
            </a:r>
          </a:p>
          <a:p>
            <a:pPr marL="342900" indent="-342900">
              <a:buFont typeface="Arial" panose="020B0604020202020204" pitchFamily="34" charset="0"/>
              <a:buChar char="•"/>
            </a:pPr>
            <a:r>
              <a:rPr lang="en-US" sz="2000" b="0" dirty="0">
                <a:latin typeface="Gill Sans MT" panose="020B0502020104020203" pitchFamily="34" charset="0"/>
              </a:rPr>
              <a:t>Right to fair and impartial administration of the tax laws;</a:t>
            </a:r>
          </a:p>
          <a:p>
            <a:pPr marL="342900" indent="-342900">
              <a:buFont typeface="Arial" panose="020B0604020202020204" pitchFamily="34" charset="0"/>
              <a:buChar char="•"/>
            </a:pPr>
            <a:r>
              <a:rPr lang="en-US" sz="2000" b="0" dirty="0">
                <a:latin typeface="Gill Sans MT" panose="020B0502020104020203" pitchFamily="34" charset="0"/>
              </a:rPr>
              <a:t>Right to secrecy in respect of tax matters which is inviolable;</a:t>
            </a:r>
          </a:p>
          <a:p>
            <a:pPr marL="342900" indent="-342900">
              <a:buFont typeface="Arial" panose="020B0604020202020204" pitchFamily="34" charset="0"/>
              <a:buChar char="•"/>
            </a:pPr>
            <a:r>
              <a:rPr lang="en-US" sz="2000" b="0" dirty="0">
                <a:latin typeface="Gill Sans MT" panose="020B0502020104020203" pitchFamily="34" charset="0"/>
              </a:rPr>
              <a:t>Right to receive courteous and considerate treatment from all employees of tax administration;</a:t>
            </a:r>
          </a:p>
          <a:p>
            <a:pPr marL="342900" indent="-342900">
              <a:buFont typeface="Arial" panose="020B0604020202020204" pitchFamily="34" charset="0"/>
              <a:buChar char="•"/>
            </a:pPr>
            <a:r>
              <a:rPr lang="en-US" sz="2000" b="0" dirty="0">
                <a:latin typeface="Gill Sans MT" panose="020B0502020104020203" pitchFamily="34" charset="0"/>
              </a:rPr>
              <a:t>Right to receive a prompt refund with interest once a determination of overpayment has been established;</a:t>
            </a:r>
          </a:p>
          <a:p>
            <a:pPr marL="342900" indent="-342900">
              <a:buFont typeface="Arial" panose="020B0604020202020204" pitchFamily="34" charset="0"/>
              <a:buChar char="•"/>
            </a:pPr>
            <a:r>
              <a:rPr lang="en-US" sz="2000" b="0" dirty="0">
                <a:latin typeface="Gill Sans MT" panose="020B0502020104020203" pitchFamily="34" charset="0"/>
              </a:rPr>
              <a:t>Right to represent yourself, have someone else accompany you or, with proper written authorization, have someone represent you in your absence during the examination of your return, receive copies of statements made or recorded etc.; and</a:t>
            </a:r>
          </a:p>
          <a:p>
            <a:pPr marL="342900" indent="-342900">
              <a:buFont typeface="Arial" panose="020B0604020202020204" pitchFamily="34" charset="0"/>
              <a:buChar char="•"/>
            </a:pPr>
            <a:r>
              <a:rPr lang="en-US" sz="2000" b="0" dirty="0">
                <a:latin typeface="Gill Sans MT" panose="020B0502020104020203" pitchFamily="34" charset="0"/>
              </a:rPr>
              <a:t>Right to receive respectful behavior.</a:t>
            </a:r>
          </a:p>
        </p:txBody>
      </p:sp>
    </p:spTree>
    <p:extLst>
      <p:ext uri="{BB962C8B-B14F-4D97-AF65-F5344CB8AC3E}">
        <p14:creationId xmlns:p14="http://schemas.microsoft.com/office/powerpoint/2010/main" val="1316656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r>
              <a:rPr lang="en-US" sz="3200" dirty="0">
                <a:latin typeface="Gill Sans MT" panose="020B0502020104020203" pitchFamily="34" charset="0"/>
              </a:rPr>
              <a:t>4.2 Taxpayers Rights and Responsibilities: Taxpayers responsibilities</a:t>
            </a:r>
          </a:p>
        </p:txBody>
      </p:sp>
      <p:sp>
        <p:nvSpPr>
          <p:cNvPr id="14339" name="Rectangle 2"/>
          <p:cNvSpPr>
            <a:spLocks noChangeArrowheads="1"/>
          </p:cNvSpPr>
          <p:nvPr/>
        </p:nvSpPr>
        <p:spPr bwMode="auto">
          <a:xfrm>
            <a:off x="660400" y="838200"/>
            <a:ext cx="87503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endParaRPr lang="en-US" dirty="0"/>
          </a:p>
          <a:p>
            <a:pPr>
              <a:defRPr/>
            </a:pPr>
            <a:endParaRPr lang="en-US" dirty="0"/>
          </a:p>
          <a:p>
            <a:pPr>
              <a:defRPr/>
            </a:pPr>
            <a:endParaRPr lang="en-US" sz="2400" dirty="0"/>
          </a:p>
          <a:p>
            <a:pPr marL="342900" indent="-342900">
              <a:buFont typeface="Arial" panose="020B0604020202020204" pitchFamily="34" charset="0"/>
              <a:buChar char="•"/>
            </a:pPr>
            <a:r>
              <a:rPr lang="en-US" sz="2000" b="0" dirty="0">
                <a:latin typeface="Gill Sans MT" panose="020B0502020104020203" pitchFamily="34" charset="0"/>
              </a:rPr>
              <a:t>Register under the tax as per the law;</a:t>
            </a:r>
          </a:p>
          <a:p>
            <a:pPr marL="342900" indent="-342900">
              <a:buFont typeface="Arial" panose="020B0604020202020204" pitchFamily="34" charset="0"/>
              <a:buChar char="•"/>
            </a:pPr>
            <a:r>
              <a:rPr lang="en-US" sz="2000" b="0" dirty="0">
                <a:latin typeface="Gill Sans MT" panose="020B0502020104020203" pitchFamily="34" charset="0"/>
              </a:rPr>
              <a:t>Issue invoices;</a:t>
            </a:r>
          </a:p>
          <a:p>
            <a:pPr marL="342900" indent="-342900">
              <a:buFont typeface="Arial" panose="020B0604020202020204" pitchFamily="34" charset="0"/>
              <a:buChar char="•"/>
            </a:pPr>
            <a:r>
              <a:rPr lang="en-US" sz="2000" b="0" dirty="0">
                <a:latin typeface="Gill Sans MT" panose="020B0502020104020203" pitchFamily="34" charset="0"/>
              </a:rPr>
              <a:t>Keep all necessary information, including books and records, maintain accounts and preserve them for a period required under the tax laws;</a:t>
            </a:r>
          </a:p>
          <a:p>
            <a:pPr marL="342900" indent="-342900">
              <a:buFont typeface="Arial" panose="020B0604020202020204" pitchFamily="34" charset="0"/>
              <a:buChar char="•"/>
            </a:pPr>
            <a:r>
              <a:rPr lang="en-US" sz="2000" b="0" dirty="0">
                <a:latin typeface="Gill Sans MT" panose="020B0502020104020203" pitchFamily="34" charset="0"/>
              </a:rPr>
              <a:t>Correctly determine the payable tax, prepare and submit returns and pay the tax within the specified time;</a:t>
            </a:r>
          </a:p>
          <a:p>
            <a:pPr marL="342900" indent="-342900">
              <a:buFont typeface="Arial" panose="020B0604020202020204" pitchFamily="34" charset="0"/>
              <a:buChar char="•"/>
            </a:pPr>
            <a:r>
              <a:rPr lang="en-US" sz="2000" b="0" dirty="0">
                <a:latin typeface="Gill Sans MT" panose="020B0502020104020203" pitchFamily="34" charset="0"/>
              </a:rPr>
              <a:t>Deduct or withhold the correct amounts of tax from payments and deposit it to the treasury as per the law;</a:t>
            </a:r>
          </a:p>
          <a:p>
            <a:pPr marL="342900" indent="-342900">
              <a:buFont typeface="Arial" panose="020B0604020202020204" pitchFamily="34" charset="0"/>
              <a:buChar char="•"/>
            </a:pPr>
            <a:r>
              <a:rPr lang="en-US" sz="2000" b="0" dirty="0">
                <a:latin typeface="Gill Sans MT" panose="020B0502020104020203" pitchFamily="34" charset="0"/>
              </a:rPr>
              <a:t>Disclose to the tax officials in a timely and useful manner all information when required by the tax law;</a:t>
            </a:r>
          </a:p>
          <a:p>
            <a:pPr marL="342900" indent="-342900">
              <a:buFont typeface="Arial" panose="020B0604020202020204" pitchFamily="34" charset="0"/>
              <a:buChar char="•"/>
            </a:pPr>
            <a:r>
              <a:rPr lang="en-US" sz="2000" b="0" dirty="0">
                <a:latin typeface="Gill Sans MT" panose="020B0502020104020203" pitchFamily="34" charset="0"/>
              </a:rPr>
              <a:t>Cooperate with the tax officials in a way that assists the exercise of their power under the law; and</a:t>
            </a:r>
          </a:p>
          <a:p>
            <a:pPr marL="342900" indent="-342900">
              <a:buFont typeface="Arial" panose="020B0604020202020204" pitchFamily="34" charset="0"/>
              <a:buChar char="•"/>
            </a:pPr>
            <a:r>
              <a:rPr lang="en-US" sz="2000" b="0" dirty="0">
                <a:latin typeface="Gill Sans MT" panose="020B0502020104020203" pitchFamily="34" charset="0"/>
              </a:rPr>
              <a:t>Comply with all other obligations imposed by the tax laws.</a:t>
            </a:r>
            <a:br>
              <a:rPr lang="en-US" sz="2000" b="0" dirty="0">
                <a:latin typeface="Gill Sans MT" panose="020B0502020104020203" pitchFamily="34" charset="0"/>
              </a:rPr>
            </a:br>
            <a:endParaRPr lang="en-US" sz="2000" b="0" dirty="0">
              <a:latin typeface="Gill Sans MT" panose="020B0502020104020203" pitchFamily="34" charset="0"/>
            </a:endParaRPr>
          </a:p>
        </p:txBody>
      </p:sp>
    </p:spTree>
    <p:extLst>
      <p:ext uri="{BB962C8B-B14F-4D97-AF65-F5344CB8AC3E}">
        <p14:creationId xmlns:p14="http://schemas.microsoft.com/office/powerpoint/2010/main" val="829571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r>
              <a:rPr lang="en-US" sz="3200" dirty="0">
                <a:latin typeface="Gill Sans MT" panose="020B0502020104020203" pitchFamily="34" charset="0"/>
              </a:rPr>
              <a:t>5.1 Voluntary Tax Compliance: Promotional and Regulatory Measures </a:t>
            </a:r>
          </a:p>
        </p:txBody>
      </p:sp>
      <p:sp>
        <p:nvSpPr>
          <p:cNvPr id="15363" name="Rectangle 3"/>
          <p:cNvSpPr>
            <a:spLocks noChangeArrowheads="1"/>
          </p:cNvSpPr>
          <p:nvPr/>
        </p:nvSpPr>
        <p:spPr bwMode="auto">
          <a:xfrm>
            <a:off x="412750" y="1752600"/>
            <a:ext cx="8915400"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  </a:t>
            </a:r>
            <a:r>
              <a:rPr lang="en-US" sz="2400" b="0" dirty="0">
                <a:latin typeface="Gill Sans MT" panose="020B0502020104020203" pitchFamily="34" charset="0"/>
              </a:rPr>
              <a:t>The level of voluntary compliance amongst the taxpayers could be raised through a set of promotional and regulatory measures, including: </a:t>
            </a:r>
          </a:p>
          <a:p>
            <a:pPr marL="342900" indent="-342900">
              <a:buFont typeface="Arial" panose="020B0604020202020204" pitchFamily="34" charset="0"/>
              <a:buChar char="•"/>
            </a:pPr>
            <a:r>
              <a:rPr lang="en-US" sz="2000" b="0" dirty="0">
                <a:latin typeface="Gill Sans MT" panose="020B0502020104020203" pitchFamily="34" charset="0"/>
              </a:rPr>
              <a:t>Rationalization of the tax structure, </a:t>
            </a:r>
          </a:p>
          <a:p>
            <a:pPr marL="342900" indent="-342900">
              <a:buFont typeface="Arial" panose="020B0604020202020204" pitchFamily="34" charset="0"/>
              <a:buChar char="•"/>
            </a:pPr>
            <a:r>
              <a:rPr lang="en-US" sz="2000" b="0" dirty="0">
                <a:latin typeface="Gill Sans MT" panose="020B0502020104020203" pitchFamily="34" charset="0"/>
              </a:rPr>
              <a:t>Simplification of tax procedures and forms, </a:t>
            </a:r>
          </a:p>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Simplified recordkeeping for small taxpayers,</a:t>
            </a:r>
          </a:p>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Tax declarations that are partly pre-filled,</a:t>
            </a:r>
          </a:p>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E-filing.</a:t>
            </a:r>
          </a:p>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Withholding taxes that are final (no deduction of costs possible),</a:t>
            </a:r>
          </a:p>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Regular reviews of the design of forms, to remove superfluous questions,</a:t>
            </a:r>
          </a:p>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Publication of tax rulings and tax objection decisions,</a:t>
            </a:r>
          </a:p>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Collection and publication of Frequent Asked Questions (FAQs),</a:t>
            </a:r>
          </a:p>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E-payment,</a:t>
            </a:r>
          </a:p>
          <a:p>
            <a:pPr marL="342900" indent="-342900">
              <a:buFont typeface="Arial" panose="020B0604020202020204" pitchFamily="34" charset="0"/>
              <a:buChar char="•"/>
            </a:pPr>
            <a:r>
              <a:rPr lang="en-US" sz="2000" b="0" dirty="0">
                <a:latin typeface="Gill Sans MT" panose="020B0502020104020203" pitchFamily="34" charset="0"/>
              </a:rPr>
              <a:t>Conducting a comprehensive taxpayer education program, </a:t>
            </a:r>
          </a:p>
          <a:p>
            <a:pPr marL="342900" indent="-342900">
              <a:buFont typeface="Arial" panose="020B0604020202020204" pitchFamily="34" charset="0"/>
              <a:buChar char="•"/>
            </a:pPr>
            <a:r>
              <a:rPr lang="en-US" sz="2000" b="0" dirty="0">
                <a:latin typeface="Gill Sans MT" panose="020B0502020104020203" pitchFamily="34" charset="0"/>
              </a:rPr>
              <a:t>Engendering a positive and service minded attitude in tax personnel, </a:t>
            </a:r>
          </a:p>
          <a:p>
            <a:pPr marL="342900" indent="-342900">
              <a:buFont typeface="Arial" panose="020B0604020202020204" pitchFamily="34" charset="0"/>
              <a:buChar char="•"/>
            </a:pPr>
            <a:r>
              <a:rPr lang="en-US" sz="2000" b="0" dirty="0">
                <a:latin typeface="Gill Sans MT" panose="020B0502020104020203" pitchFamily="34" charset="0"/>
              </a:rPr>
              <a:t>Strengthening the tax administration, and </a:t>
            </a:r>
          </a:p>
          <a:p>
            <a:pPr marL="342900" indent="-342900">
              <a:buClrTx/>
              <a:buFont typeface="Arial" panose="020B0604020202020204" pitchFamily="34" charset="0"/>
              <a:buChar char="•"/>
            </a:pPr>
            <a:r>
              <a:rPr lang="en-US" sz="2000" b="0" dirty="0">
                <a:latin typeface="Gill Sans MT" panose="020B0502020104020203" pitchFamily="34" charset="0"/>
              </a:rPr>
              <a:t>Penalizing those who break the rules. </a:t>
            </a:r>
          </a:p>
          <a:p>
            <a:pPr marL="342900" indent="-342900">
              <a:buFont typeface="Arial" panose="020B0604020202020204" pitchFamily="34" charset="0"/>
              <a:buChar char="•"/>
            </a:pPr>
            <a:endParaRPr lang="en-US" sz="2000" b="0" dirty="0">
              <a:latin typeface="Gill Sans MT" panose="020B0502020104020203" pitchFamily="34" charset="0"/>
            </a:endParaRPr>
          </a:p>
          <a:p>
            <a:pPr marL="342900" indent="-342900" algn="ctr">
              <a:buFont typeface="Arial" panose="020B0604020202020204" pitchFamily="34" charset="0"/>
              <a:buChar char="•"/>
            </a:pPr>
            <a:endParaRPr lang="en-US" sz="2000" b="0" dirty="0">
              <a:latin typeface="Gill Sans MT" panose="020B0502020104020203" pitchFamily="34" charset="0"/>
            </a:endParaRPr>
          </a:p>
          <a:p>
            <a:pPr marL="342900" indent="-342900">
              <a:buSzPct val="100000"/>
              <a:buFont typeface="Arial" panose="020B0604020202020204" pitchFamily="34" charset="0"/>
              <a:buChar char="•"/>
              <a:defRPr/>
            </a:pPr>
            <a:endParaRPr lang="en-US" sz="2000" b="0" dirty="0">
              <a:latin typeface="Gill Sans MT" panose="020B0502020104020203" pitchFamily="34" charset="0"/>
            </a:endParaRPr>
          </a:p>
        </p:txBody>
      </p:sp>
    </p:spTree>
    <p:extLst>
      <p:ext uri="{BB962C8B-B14F-4D97-AF65-F5344CB8AC3E}">
        <p14:creationId xmlns:p14="http://schemas.microsoft.com/office/powerpoint/2010/main" val="2622556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10202" y="1418717"/>
            <a:ext cx="2960619" cy="544444"/>
          </a:xfrm>
          <a:prstGeom prst="rect">
            <a:avLst/>
          </a:prstGeom>
        </p:spPr>
        <p:txBody>
          <a:bodyPr wrap="none">
            <a:spAutoFit/>
          </a:bodyPr>
          <a:lstStyle/>
          <a:p>
            <a:r>
              <a:rPr lang="en-US" dirty="0">
                <a:latin typeface="Algerian" panose="04020705040A02060702" pitchFamily="82" charset="0"/>
                <a:ea typeface="Calibri" panose="020F0502020204030204" pitchFamily="34" charset="0"/>
                <a:cs typeface="Mangal"/>
              </a:rPr>
              <a:t> </a:t>
            </a:r>
            <a:r>
              <a:rPr lang="en-US" sz="1800" dirty="0">
                <a:latin typeface="Gill Sans MT" panose="020B0502020104020203" pitchFamily="34" charset="0"/>
                <a:ea typeface="Calibri" panose="020F0502020204030204" pitchFamily="34" charset="0"/>
                <a:cs typeface="Mangal"/>
              </a:rPr>
              <a:t>Tax Compliance Strategy</a:t>
            </a:r>
          </a:p>
          <a:p>
            <a:endParaRPr lang="en-US" sz="1138" dirty="0">
              <a:latin typeface="Algerian" panose="04020705040A02060702" pitchFamily="82" charset="0"/>
              <a:ea typeface="Calibri" panose="020F0502020204030204" pitchFamily="34" charset="0"/>
              <a:cs typeface="Mangal"/>
            </a:endParaRPr>
          </a:p>
        </p:txBody>
      </p:sp>
      <p:grpSp>
        <p:nvGrpSpPr>
          <p:cNvPr id="5" name="Group 4"/>
          <p:cNvGrpSpPr/>
          <p:nvPr/>
        </p:nvGrpSpPr>
        <p:grpSpPr>
          <a:xfrm>
            <a:off x="2093086" y="1752600"/>
            <a:ext cx="7388372" cy="4200201"/>
            <a:chOff x="0" y="608972"/>
            <a:chExt cx="12180771" cy="5478657"/>
          </a:xfrm>
        </p:grpSpPr>
        <p:graphicFrame>
          <p:nvGraphicFramePr>
            <p:cNvPr id="6" name="Diagram 5"/>
            <p:cNvGraphicFramePr/>
            <p:nvPr/>
          </p:nvGraphicFramePr>
          <p:xfrm>
            <a:off x="2037546" y="638967"/>
            <a:ext cx="62357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Straight Arrow Connector 6"/>
            <p:cNvCxnSpPr/>
            <p:nvPr/>
          </p:nvCxnSpPr>
          <p:spPr>
            <a:xfrm>
              <a:off x="5161790" y="723014"/>
              <a:ext cx="7899" cy="5274548"/>
            </a:xfrm>
            <a:prstGeom prst="straightConnector1">
              <a:avLst/>
            </a:prstGeom>
            <a:noFill/>
            <a:ln w="95250" cap="flat" cmpd="sng" algn="ctr">
              <a:solidFill>
                <a:sysClr val="windowText" lastClr="000000"/>
              </a:solidFill>
              <a:prstDash val="solid"/>
              <a:miter lim="800000"/>
              <a:tailEnd type="triangle"/>
            </a:ln>
            <a:effectLst/>
          </p:spPr>
        </p:cxnSp>
        <p:sp>
          <p:nvSpPr>
            <p:cNvPr id="8" name="TextBox 12"/>
            <p:cNvSpPr txBox="1"/>
            <p:nvPr/>
          </p:nvSpPr>
          <p:spPr>
            <a:xfrm>
              <a:off x="0" y="2175076"/>
              <a:ext cx="4069801" cy="830997"/>
            </a:xfrm>
            <a:prstGeom prst="rect">
              <a:avLst/>
            </a:prstGeom>
            <a:noFill/>
          </p:spPr>
          <p:txBody>
            <a:bodyPr wrap="square" rtlCol="0" anchor="ctr">
              <a:noAutofit/>
            </a:bodyPr>
            <a:lstStyle>
              <a:defPPr>
                <a:defRPr lang="en-US"/>
              </a:defPPr>
              <a:lvl1pPr marR="0">
                <a:spcBef>
                  <a:spcPts val="0"/>
                </a:spcBef>
                <a:spcAft>
                  <a:spcPts val="0"/>
                </a:spcAft>
                <a:defRPr>
                  <a:solidFill>
                    <a:srgbClr val="000000"/>
                  </a:solidFill>
                  <a:effectLst/>
                  <a:latin typeface="Calibri" panose="020F0502020204030204" pitchFamily="34" charset="0"/>
                  <a:ea typeface="Times New Roman" panose="02020603050405020304" pitchFamily="18" charset="0"/>
                  <a:cs typeface="Mangal"/>
                </a:defRPr>
              </a:lvl1pPr>
            </a:lstStyle>
            <a:p>
              <a:r>
                <a:rPr lang="en-US" sz="1000" dirty="0">
                  <a:latin typeface="Gill Sans MT" panose="020B0502020104020203" pitchFamily="34" charset="0"/>
                </a:rPr>
                <a:t>Don’t want to comply but will if we pay attention</a:t>
              </a:r>
            </a:p>
          </p:txBody>
        </p:sp>
        <p:sp>
          <p:nvSpPr>
            <p:cNvPr id="9" name="TextBox 13"/>
            <p:cNvSpPr txBox="1"/>
            <p:nvPr/>
          </p:nvSpPr>
          <p:spPr>
            <a:xfrm>
              <a:off x="272111" y="1190965"/>
              <a:ext cx="3197860" cy="370205"/>
            </a:xfrm>
            <a:prstGeom prst="rect">
              <a:avLst/>
            </a:prstGeom>
            <a:noFill/>
          </p:spPr>
          <p:txBody>
            <a:bodyPr wrap="square" rtlCol="0" anchor="ctr">
              <a:noAutofit/>
            </a:bodyPr>
            <a:lstStyle/>
            <a:p>
              <a:pPr>
                <a:spcBef>
                  <a:spcPts val="0"/>
                </a:spcBef>
                <a:spcAft>
                  <a:spcPts val="0"/>
                </a:spcAft>
              </a:pPr>
              <a:r>
                <a:rPr lang="en-US" sz="1000" dirty="0">
                  <a:solidFill>
                    <a:srgbClr val="000000"/>
                  </a:solidFill>
                  <a:latin typeface="Gill Sans MT" panose="020B0502020104020203" pitchFamily="34" charset="0"/>
                  <a:ea typeface="Times New Roman" panose="02020603050405020304" pitchFamily="18" charset="0"/>
                  <a:cs typeface="Mangal"/>
                </a:rPr>
                <a:t>Decided not to comply</a:t>
              </a:r>
              <a:r>
                <a:rPr lang="en-US" sz="1138" dirty="0">
                  <a:solidFill>
                    <a:srgbClr val="000000"/>
                  </a:solidFill>
                  <a:latin typeface="Gill Sans MT" panose="020B0502020104020203" pitchFamily="34" charset="0"/>
                  <a:ea typeface="Times New Roman" panose="02020603050405020304" pitchFamily="18" charset="0"/>
                  <a:cs typeface="Mangal"/>
                </a:rPr>
                <a:t> </a:t>
              </a:r>
              <a:endParaRPr lang="en-US" sz="1138" dirty="0">
                <a:latin typeface="Gill Sans MT" panose="020B0502020104020203" pitchFamily="34" charset="0"/>
                <a:ea typeface="Times New Roman" panose="02020603050405020304" pitchFamily="18" charset="0"/>
              </a:endParaRPr>
            </a:p>
          </p:txBody>
        </p:sp>
        <p:sp>
          <p:nvSpPr>
            <p:cNvPr id="10" name="TextBox 14"/>
            <p:cNvSpPr txBox="1"/>
            <p:nvPr/>
          </p:nvSpPr>
          <p:spPr>
            <a:xfrm>
              <a:off x="0" y="3314859"/>
              <a:ext cx="2774950" cy="649605"/>
            </a:xfrm>
            <a:prstGeom prst="rect">
              <a:avLst/>
            </a:prstGeom>
            <a:noFill/>
          </p:spPr>
          <p:txBody>
            <a:bodyPr wrap="square" rtlCol="0" anchor="ctr">
              <a:noAutofit/>
            </a:bodyPr>
            <a:lstStyle/>
            <a:p>
              <a:pPr>
                <a:spcBef>
                  <a:spcPts val="0"/>
                </a:spcBef>
                <a:spcAft>
                  <a:spcPts val="0"/>
                </a:spcAft>
              </a:pPr>
              <a:r>
                <a:rPr lang="en-US" sz="1000" dirty="0">
                  <a:solidFill>
                    <a:srgbClr val="000000"/>
                  </a:solidFill>
                  <a:latin typeface="Gill Sans MT" panose="020B0502020104020203" pitchFamily="34" charset="0"/>
                  <a:ea typeface="Times New Roman" panose="02020603050405020304" pitchFamily="18" charset="0"/>
                  <a:cs typeface="Mangal"/>
                </a:rPr>
                <a:t>Would like to comply but don’t know how</a:t>
              </a:r>
            </a:p>
          </p:txBody>
        </p:sp>
        <p:sp>
          <p:nvSpPr>
            <p:cNvPr id="11" name="TextBox 15"/>
            <p:cNvSpPr txBox="1"/>
            <p:nvPr/>
          </p:nvSpPr>
          <p:spPr>
            <a:xfrm>
              <a:off x="213606" y="4852531"/>
              <a:ext cx="1782445" cy="649605"/>
            </a:xfrm>
            <a:prstGeom prst="rect">
              <a:avLst/>
            </a:prstGeom>
            <a:noFill/>
          </p:spPr>
          <p:txBody>
            <a:bodyPr wrap="square" rtlCol="0" anchor="ctr">
              <a:noAutofit/>
            </a:bodyPr>
            <a:lstStyle/>
            <a:p>
              <a:pPr>
                <a:spcBef>
                  <a:spcPts val="0"/>
                </a:spcBef>
                <a:spcAft>
                  <a:spcPts val="0"/>
                </a:spcAft>
              </a:pPr>
              <a:r>
                <a:rPr lang="en-US" sz="1000" dirty="0">
                  <a:solidFill>
                    <a:srgbClr val="000000"/>
                  </a:solidFill>
                  <a:latin typeface="Gill Sans MT" panose="020B0502020104020203" pitchFamily="34" charset="0"/>
                  <a:ea typeface="Times New Roman" panose="02020603050405020304" pitchFamily="18" charset="0"/>
                  <a:cs typeface="Mangal"/>
                </a:rPr>
                <a:t>Compliant Taxpayers</a:t>
              </a:r>
            </a:p>
          </p:txBody>
        </p:sp>
        <p:sp>
          <p:nvSpPr>
            <p:cNvPr id="12" name="Oval 11"/>
            <p:cNvSpPr/>
            <p:nvPr/>
          </p:nvSpPr>
          <p:spPr>
            <a:xfrm>
              <a:off x="5948433" y="608972"/>
              <a:ext cx="6114834" cy="1243903"/>
            </a:xfrm>
            <a:prstGeom prst="ellipse">
              <a:avLst/>
            </a:prstGeom>
            <a:solidFill>
              <a:srgbClr val="FF0000"/>
            </a:solidFill>
            <a:ln w="12700" cap="flat" cmpd="sng" algn="ctr">
              <a:solidFill>
                <a:srgbClr val="5B9BD5">
                  <a:shade val="50000"/>
                </a:srgbClr>
              </a:solidFill>
              <a:prstDash val="solid"/>
              <a:miter lim="800000"/>
            </a:ln>
            <a:effectLst/>
          </p:spPr>
          <p:txBody>
            <a:bodyPr rtlCol="0" anchor="ctr"/>
            <a:lstStyle/>
            <a:p>
              <a:pPr algn="ctr">
                <a:spcBef>
                  <a:spcPts val="0"/>
                </a:spcBef>
                <a:spcAft>
                  <a:spcPts val="0"/>
                </a:spcAft>
              </a:pPr>
              <a:r>
                <a:rPr lang="en-US" sz="1000" dirty="0">
                  <a:solidFill>
                    <a:srgbClr val="FFFFFF"/>
                  </a:solidFill>
                  <a:latin typeface="Gill Sans MT" panose="020B0502020104020203" pitchFamily="34" charset="0"/>
                  <a:ea typeface="Times New Roman" panose="02020603050405020304" pitchFamily="18" charset="0"/>
                  <a:cs typeface="Mangal"/>
                </a:rPr>
                <a:t>Apply the full force of the law: taxpayer audits, rationalizing the penalties, enforcing arrears collections etc.</a:t>
              </a:r>
              <a:endParaRPr lang="en-US" sz="1000" dirty="0">
                <a:latin typeface="Gill Sans MT" panose="020B0502020104020203" pitchFamily="34" charset="0"/>
                <a:ea typeface="Times New Roman" panose="02020603050405020304" pitchFamily="18" charset="0"/>
              </a:endParaRPr>
            </a:p>
          </p:txBody>
        </p:sp>
        <p:sp>
          <p:nvSpPr>
            <p:cNvPr id="13" name="Oval 12"/>
            <p:cNvSpPr/>
            <p:nvPr/>
          </p:nvSpPr>
          <p:spPr>
            <a:xfrm>
              <a:off x="6090741" y="1876828"/>
              <a:ext cx="6090030" cy="1379226"/>
            </a:xfrm>
            <a:prstGeom prst="ellipse">
              <a:avLst/>
            </a:prstGeom>
            <a:solidFill>
              <a:srgbClr val="FFFF00"/>
            </a:solidFill>
            <a:ln w="12700" cap="flat" cmpd="sng" algn="ctr">
              <a:solidFill>
                <a:srgbClr val="5B9BD5">
                  <a:shade val="50000"/>
                </a:srgbClr>
              </a:solidFill>
              <a:prstDash val="solid"/>
              <a:miter lim="800000"/>
            </a:ln>
            <a:effectLst/>
          </p:spPr>
          <p:txBody>
            <a:bodyPr rtlCol="0" anchor="ctr"/>
            <a:lstStyle/>
            <a:p>
              <a:pPr>
                <a:spcBef>
                  <a:spcPts val="0"/>
                </a:spcBef>
                <a:spcAft>
                  <a:spcPts val="0"/>
                </a:spcAft>
              </a:pPr>
              <a:r>
                <a:rPr lang="en-US" sz="1000" dirty="0">
                  <a:solidFill>
                    <a:srgbClr val="000000"/>
                  </a:solidFill>
                  <a:latin typeface="Gill Sans MT" panose="020B0502020104020203" pitchFamily="34" charset="0"/>
                  <a:ea typeface="Times New Roman" panose="02020603050405020304" pitchFamily="18" charset="0"/>
                  <a:cs typeface="Mangal"/>
                </a:rPr>
                <a:t>Deter by detection: tax intelligence, risk-indicators, revenue region profile, and customs value database, improve  taxpayer registry, taxpayer naming and shaming/ transparency, etc.</a:t>
              </a:r>
              <a:endParaRPr lang="en-US" sz="1000" dirty="0">
                <a:latin typeface="Gill Sans MT" panose="020B0502020104020203" pitchFamily="34" charset="0"/>
                <a:ea typeface="Times New Roman" panose="02020603050405020304" pitchFamily="18" charset="0"/>
              </a:endParaRPr>
            </a:p>
          </p:txBody>
        </p:sp>
        <p:sp>
          <p:nvSpPr>
            <p:cNvPr id="14" name="Oval 13"/>
            <p:cNvSpPr/>
            <p:nvPr/>
          </p:nvSpPr>
          <p:spPr>
            <a:xfrm>
              <a:off x="7163522" y="3329251"/>
              <a:ext cx="4943068" cy="1388756"/>
            </a:xfrm>
            <a:prstGeom prst="ellipse">
              <a:avLst/>
            </a:prstGeom>
            <a:solidFill>
              <a:srgbClr val="002060"/>
            </a:solidFill>
            <a:ln w="12700" cap="flat" cmpd="sng" algn="ctr">
              <a:solidFill>
                <a:srgbClr val="5B9BD5">
                  <a:shade val="50000"/>
                </a:srgbClr>
              </a:solidFill>
              <a:prstDash val="solid"/>
              <a:miter lim="800000"/>
            </a:ln>
            <a:effectLst/>
          </p:spPr>
          <p:txBody>
            <a:bodyPr rtlCol="0" anchor="ctr"/>
            <a:lstStyle/>
            <a:p>
              <a:pPr algn="ctr">
                <a:spcBef>
                  <a:spcPts val="0"/>
                </a:spcBef>
                <a:spcAft>
                  <a:spcPts val="0"/>
                </a:spcAft>
              </a:pPr>
              <a:r>
                <a:rPr lang="en-US" sz="1000" dirty="0">
                  <a:solidFill>
                    <a:srgbClr val="FFFFFF"/>
                  </a:solidFill>
                  <a:latin typeface="Gill Sans MT" panose="020B0502020104020203" pitchFamily="34" charset="0"/>
                  <a:ea typeface="Times New Roman" panose="02020603050405020304" pitchFamily="18" charset="0"/>
                  <a:cs typeface="Mangal"/>
                </a:rPr>
                <a:t>Assist to comply: taxpayer education: call center, advance tax rulings, frequently asked questions Q&amp;As, paying taxes guides,  education visits etc</a:t>
              </a:r>
              <a:r>
                <a:rPr lang="en-US" sz="975" dirty="0">
                  <a:solidFill>
                    <a:srgbClr val="FFFFFF"/>
                  </a:solidFill>
                  <a:latin typeface="Calibri" panose="020F0502020204030204" pitchFamily="34" charset="0"/>
                  <a:ea typeface="Times New Roman" panose="02020603050405020304" pitchFamily="18" charset="0"/>
                  <a:cs typeface="Mangal"/>
                </a:rPr>
                <a:t>.</a:t>
              </a:r>
              <a:endParaRPr lang="en-US" sz="975" dirty="0">
                <a:latin typeface="Times New Roman" panose="02020603050405020304" pitchFamily="18" charset="0"/>
                <a:ea typeface="Times New Roman" panose="02020603050405020304" pitchFamily="18" charset="0"/>
              </a:endParaRPr>
            </a:p>
          </p:txBody>
        </p:sp>
        <p:sp>
          <p:nvSpPr>
            <p:cNvPr id="15" name="Oval 14"/>
            <p:cNvSpPr/>
            <p:nvPr/>
          </p:nvSpPr>
          <p:spPr>
            <a:xfrm>
              <a:off x="7699836" y="4718007"/>
              <a:ext cx="4473555" cy="1369622"/>
            </a:xfrm>
            <a:prstGeom prst="ellipse">
              <a:avLst/>
            </a:prstGeom>
            <a:solidFill>
              <a:srgbClr val="00B050"/>
            </a:solidFill>
            <a:ln w="12700" cap="flat" cmpd="sng" algn="ctr">
              <a:solidFill>
                <a:srgbClr val="5B9BD5">
                  <a:shade val="50000"/>
                </a:srgbClr>
              </a:solidFill>
              <a:prstDash val="solid"/>
              <a:miter lim="800000"/>
            </a:ln>
            <a:effectLst/>
          </p:spPr>
          <p:txBody>
            <a:bodyPr rtlCol="0" anchor="ctr"/>
            <a:lstStyle/>
            <a:p>
              <a:pPr algn="ctr">
                <a:spcBef>
                  <a:spcPts val="0"/>
                </a:spcBef>
                <a:spcAft>
                  <a:spcPts val="0"/>
                </a:spcAft>
              </a:pPr>
              <a:r>
                <a:rPr lang="en-US" sz="1000" dirty="0">
                  <a:solidFill>
                    <a:srgbClr val="FFFFFF"/>
                  </a:solidFill>
                  <a:latin typeface="Gill Sans MT" panose="020B0502020104020203" pitchFamily="34" charset="0"/>
                  <a:ea typeface="Times New Roman" panose="02020603050405020304" pitchFamily="18" charset="0"/>
                  <a:cs typeface="Mangal"/>
                </a:rPr>
                <a:t>Make it easy to comply: measuring cost of compliance, e-filing, mobile money, reduce filing frequently, tax  appeals, payment in installments, reduce number of unnecessary audits</a:t>
              </a:r>
              <a:r>
                <a:rPr lang="en-US" sz="975" dirty="0">
                  <a:solidFill>
                    <a:srgbClr val="FFFFFF"/>
                  </a:solidFill>
                  <a:latin typeface="Calibri" panose="020F0502020204030204" pitchFamily="34" charset="0"/>
                  <a:ea typeface="Times New Roman" panose="02020603050405020304" pitchFamily="18" charset="0"/>
                  <a:cs typeface="Mangal"/>
                </a:rPr>
                <a:t>.</a:t>
              </a:r>
              <a:endParaRPr lang="en-US" sz="975" dirty="0">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2357334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r>
              <a:rPr lang="en-US" sz="3200" dirty="0">
                <a:latin typeface="Gill Sans MT" panose="020B0502020104020203" pitchFamily="34" charset="0"/>
              </a:rPr>
              <a:t>5.2 Voluntary Tax Compliance: Tax compliance strategy</a:t>
            </a:r>
          </a:p>
        </p:txBody>
      </p:sp>
      <p:sp>
        <p:nvSpPr>
          <p:cNvPr id="15363" name="Rectangle 3"/>
          <p:cNvSpPr>
            <a:spLocks noChangeArrowheads="1"/>
          </p:cNvSpPr>
          <p:nvPr/>
        </p:nvSpPr>
        <p:spPr bwMode="auto">
          <a:xfrm>
            <a:off x="412750" y="1752600"/>
            <a:ext cx="8915400"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400" b="0" dirty="0">
                <a:latin typeface="Gill Sans MT" panose="020B0502020104020203" pitchFamily="34" charset="0"/>
              </a:rPr>
              <a:t>Most of the taxpayers at the bottom line want to pay tax, but need a simplified system.  </a:t>
            </a:r>
          </a:p>
          <a:p>
            <a:pPr marL="342900" indent="-342900">
              <a:buFont typeface="Arial" panose="020B0604020202020204" pitchFamily="34" charset="0"/>
              <a:buChar char="•"/>
            </a:pPr>
            <a:r>
              <a:rPr lang="en-US" sz="2400" b="0" dirty="0">
                <a:latin typeface="Gill Sans MT" panose="020B0502020104020203" pitchFamily="34" charset="0"/>
              </a:rPr>
              <a:t>Second grade taxpayers want to comply but  may not always succeed. Tax officials should assist them to comply by way of tax education and taxpayer assistant. These are the great majority of taxpayers in any country, and they are the people you are serving.</a:t>
            </a:r>
          </a:p>
          <a:p>
            <a:pPr marL="342900" indent="-342900">
              <a:buFont typeface="Arial" panose="020B0604020202020204" pitchFamily="34" charset="0"/>
              <a:buChar char="•"/>
            </a:pPr>
            <a:r>
              <a:rPr lang="en-US" sz="2400" b="0" dirty="0">
                <a:latin typeface="Gill Sans MT" panose="020B0502020104020203" pitchFamily="34" charset="0"/>
              </a:rPr>
              <a:t>Some taxpayers, for whatever reason, do not want to comply. These taxpayers, no matter how easy you make it, will not pay their taxes, or file their declarations unless they are forced to. Some immediate action for compliance is necessary. Taxpayer Service Division will inform potential taxpayers that they must register, send reminders to non-filers and ask non-payers to pay up. </a:t>
            </a:r>
          </a:p>
          <a:p>
            <a:pPr marL="342900" indent="-342900">
              <a:buFont typeface="Arial" panose="020B0604020202020204" pitchFamily="34" charset="0"/>
              <a:buChar char="•"/>
            </a:pPr>
            <a:r>
              <a:rPr lang="en-US" sz="2400" b="0" dirty="0">
                <a:latin typeface="Gill Sans MT" panose="020B0502020104020203" pitchFamily="34" charset="0"/>
              </a:rPr>
              <a:t>Financially tough measures are needed for a small group of taxpayers that have decided not to comply so that the bottom line taxpayers can feel satisfaction for their regular compliance. This group of taxpayers require “enforced compliance” – audit activity, collections of delinquent taxes, and sometimes, criminal investigation.</a:t>
            </a:r>
          </a:p>
          <a:p>
            <a:r>
              <a:rPr lang="en-US" sz="2400" b="0" dirty="0">
                <a:latin typeface="Gill Sans MT" panose="020B0502020104020203" pitchFamily="34" charset="0"/>
              </a:rPr>
              <a:t> </a:t>
            </a:r>
          </a:p>
          <a:p>
            <a:pPr marL="342900"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2406240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fontScale="90000"/>
          </a:bodyPr>
          <a:lstStyle/>
          <a:p>
            <a:pPr>
              <a:defRPr/>
            </a:pPr>
            <a:r>
              <a:rPr lang="en-US" sz="3600" dirty="0">
                <a:latin typeface="Gill Sans MT" panose="020B0502020104020203" pitchFamily="34" charset="0"/>
              </a:rPr>
              <a:t>5.3 Voluntary Tax Compliance: </a:t>
            </a:r>
            <a:r>
              <a:rPr lang="en-US" sz="3600" dirty="0">
                <a:latin typeface="Gill Sans MT" panose="020B0502020104020203" pitchFamily="34" charset="0"/>
                <a:cs typeface="Tahoma" pitchFamily="34" charset="0"/>
              </a:rPr>
              <a:t>Obtaining taxpayer feedback on products and services</a:t>
            </a:r>
            <a:br>
              <a:rPr lang="en-US" sz="3600" dirty="0">
                <a:latin typeface="Gill Sans MT" panose="020B0502020104020203" pitchFamily="34" charset="0"/>
                <a:cs typeface="Tahoma" pitchFamily="34" charset="0"/>
              </a:rPr>
            </a:br>
            <a:br>
              <a:rPr lang="en-US" dirty="0">
                <a:latin typeface="Tahoma" pitchFamily="34" charset="0"/>
                <a:cs typeface="Tahoma" pitchFamily="34" charset="0"/>
              </a:rPr>
            </a:br>
            <a:endParaRPr lang="en-US" dirty="0"/>
          </a:p>
        </p:txBody>
      </p:sp>
      <p:sp>
        <p:nvSpPr>
          <p:cNvPr id="14339" name="Content Placeholder 2"/>
          <p:cNvSpPr>
            <a:spLocks noGrp="1"/>
          </p:cNvSpPr>
          <p:nvPr>
            <p:ph idx="1"/>
          </p:nvPr>
        </p:nvSpPr>
        <p:spPr>
          <a:xfrm>
            <a:off x="781050" y="1600200"/>
            <a:ext cx="8337550" cy="3810000"/>
          </a:xfrm>
        </p:spPr>
        <p:txBody>
          <a:bodyPr/>
          <a:lstStyle/>
          <a:p>
            <a:pPr>
              <a:buClrTx/>
              <a:buFont typeface="Arial" panose="020B0604020202020204" pitchFamily="34" charset="0"/>
              <a:buChar char="•"/>
            </a:pPr>
            <a:r>
              <a:rPr lang="en-GB" dirty="0">
                <a:latin typeface="Gill Sans MT" panose="020B0502020104020203" pitchFamily="34" charset="0"/>
                <a:cs typeface="Tahoma" pitchFamily="34" charset="0"/>
              </a:rPr>
              <a:t>A normal tool would be: a taxpayer satisfaction survey, with questions about specific areas of service, like e-filing, payment facilities, call centre (waiting times), usefulness and user-friendliness of specific guides, brochures and other resources, and other services.</a:t>
            </a:r>
          </a:p>
          <a:p>
            <a:pPr>
              <a:buClrTx/>
              <a:buFont typeface="Arial" panose="020B0604020202020204" pitchFamily="34" charset="0"/>
              <a:buChar char="•"/>
            </a:pPr>
            <a:r>
              <a:rPr lang="en-GB" dirty="0">
                <a:latin typeface="Gill Sans MT" panose="020B0502020104020203" pitchFamily="34" charset="0"/>
                <a:cs typeface="Tahoma" pitchFamily="34" charset="0"/>
              </a:rPr>
              <a:t>It should be a tool for future service enhancement, like improving search tools, simplifying publications and forms, providing more clear, more complete, more up-to-date information, reducing waiting times, and making the website easier to use.</a:t>
            </a:r>
          </a:p>
          <a:p>
            <a:pPr>
              <a:buClrTx/>
              <a:buFont typeface="Arial" panose="020B0604020202020204" pitchFamily="34" charset="0"/>
              <a:buChar char="•"/>
            </a:pPr>
            <a:r>
              <a:rPr lang="en-GB" dirty="0">
                <a:latin typeface="Gill Sans MT" panose="020B0502020104020203" pitchFamily="34" charset="0"/>
                <a:cs typeface="Tahoma" pitchFamily="34" charset="0"/>
              </a:rPr>
              <a:t>Ask for overall rating of LRA services first; allow for open text feedback; optimise it for mobile telephone; identify the taxpayer segment (location, size) of the respondent.</a:t>
            </a:r>
          </a:p>
        </p:txBody>
      </p:sp>
    </p:spTree>
    <p:extLst>
      <p:ext uri="{BB962C8B-B14F-4D97-AF65-F5344CB8AC3E}">
        <p14:creationId xmlns:p14="http://schemas.microsoft.com/office/powerpoint/2010/main" val="2498813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Autofit/>
          </a:bodyPr>
          <a:lstStyle/>
          <a:p>
            <a:pPr eaLnBrk="1" hangingPunct="1"/>
            <a:r>
              <a:rPr lang="en-US" sz="3200" dirty="0">
                <a:latin typeface="Gill Sans MT" panose="020B0502020104020203" pitchFamily="34" charset="0"/>
              </a:rPr>
              <a:t>END OF MODULE 8 ON TAXPAYER EDUCATION</a:t>
            </a:r>
          </a:p>
        </p:txBody>
      </p:sp>
      <p:sp>
        <p:nvSpPr>
          <p:cNvPr id="24579" name="Rectangle 2"/>
          <p:cNvSpPr>
            <a:spLocks noChangeArrowheads="1"/>
          </p:cNvSpPr>
          <p:nvPr/>
        </p:nvSpPr>
        <p:spPr bwMode="auto">
          <a:xfrm>
            <a:off x="1651000" y="2590801"/>
            <a:ext cx="6273800"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n-US" dirty="0"/>
          </a:p>
          <a:p>
            <a:pPr algn="ctr"/>
            <a:endParaRPr lang="en-US"/>
          </a:p>
          <a:p>
            <a:pPr algn="ctr"/>
            <a:endParaRPr lang="en-US" dirty="0"/>
          </a:p>
          <a:p>
            <a:pPr algn="ctr"/>
            <a:endParaRPr lang="en-US" dirty="0"/>
          </a:p>
          <a:p>
            <a:pPr algn="ctr"/>
            <a:r>
              <a:rPr lang="en-US" sz="3200" dirty="0">
                <a:latin typeface="Gill Sans MT" panose="020B0502020104020203" pitchFamily="34" charset="0"/>
              </a:rPr>
              <a:t>Thank You!</a:t>
            </a:r>
          </a:p>
          <a:p>
            <a:pPr algn="ctr"/>
            <a:endParaRPr lang="en-US" dirty="0"/>
          </a:p>
          <a:p>
            <a:pPr algn="ctr"/>
            <a:endParaRPr lang="en-US" dirty="0"/>
          </a:p>
          <a:p>
            <a:pPr algn="ctr"/>
            <a:endParaRPr lang="en-US" dirty="0"/>
          </a:p>
          <a:p>
            <a:pPr algn="ctr"/>
            <a:endParaRPr lang="en-US" dirty="0"/>
          </a:p>
          <a:p>
            <a:pPr algn="ctr"/>
            <a:endParaRPr lang="en-US" dirty="0"/>
          </a:p>
        </p:txBody>
      </p:sp>
    </p:spTree>
    <p:extLst>
      <p:ext uri="{BB962C8B-B14F-4D97-AF65-F5344CB8AC3E}">
        <p14:creationId xmlns:p14="http://schemas.microsoft.com/office/powerpoint/2010/main" val="900085244"/>
      </p:ext>
    </p:extLst>
  </p:cSld>
  <p:clrMapOvr>
    <a:masterClrMapping/>
  </p:clrMapOvr>
</p:sld>
</file>

<file path=ppt/theme/theme1.xml><?xml version="1.0" encoding="utf-8"?>
<a:theme xmlns:a="http://schemas.openxmlformats.org/drawingml/2006/main" name="EGPSS Powerpoint Presentation">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676400" marR="0" indent="-304800" algn="l" defTabSz="914400" rtl="0" eaLnBrk="1" fontAlgn="base" latinLnBrk="0" hangingPunct="1">
          <a:lnSpc>
            <a:spcPct val="100000"/>
          </a:lnSpc>
          <a:spcBef>
            <a:spcPct val="20000"/>
          </a:spcBef>
          <a:spcAft>
            <a:spcPct val="0"/>
          </a:spcAft>
          <a:buClrTx/>
          <a:buSzTx/>
          <a:buFont typeface="Wingdings" pitchFamily="2" charset="2"/>
          <a:buChar char="§"/>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676400" marR="0" indent="-304800" algn="l" defTabSz="914400" rtl="0" eaLnBrk="1" fontAlgn="base" latinLnBrk="0" hangingPunct="1">
          <a:lnSpc>
            <a:spcPct val="100000"/>
          </a:lnSpc>
          <a:spcBef>
            <a:spcPct val="20000"/>
          </a:spcBef>
          <a:spcAft>
            <a:spcPct val="0"/>
          </a:spcAft>
          <a:buClrTx/>
          <a:buSzTx/>
          <a:buFont typeface="Wingdings" pitchFamily="2" charset="2"/>
          <a:buChar char="§"/>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EGPSS Powerpoint Presentation</Template>
  <TotalTime>13887</TotalTime>
  <Words>2329</Words>
  <Application>Microsoft Office PowerPoint</Application>
  <PresentationFormat>A4 Paper (210x297 mm)</PresentationFormat>
  <Paragraphs>181</Paragraphs>
  <Slides>21</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Algerian</vt:lpstr>
      <vt:lpstr>Arial</vt:lpstr>
      <vt:lpstr>Calibri</vt:lpstr>
      <vt:lpstr>Gill Sans MT</vt:lpstr>
      <vt:lpstr>Tahoma</vt:lpstr>
      <vt:lpstr>Times</vt:lpstr>
      <vt:lpstr>Times New Roman</vt:lpstr>
      <vt:lpstr>Wingdings</vt:lpstr>
      <vt:lpstr>EGPSS Powerpoint Presentation</vt:lpstr>
      <vt:lpstr>LRA Tax Practitioner Training Module VIII</vt:lpstr>
      <vt:lpstr>CONTENTS</vt:lpstr>
      <vt:lpstr>1.1 Taxpayer Education: Background</vt:lpstr>
      <vt:lpstr>1.2. Taxpayer Education: Taxpayer education program </vt:lpstr>
      <vt:lpstr>1.3 Taxpayer Education: Subject matter of taxpayer education </vt:lpstr>
      <vt:lpstr>1.4 Taxpayer Education: Development of taxpayer education materials </vt:lpstr>
      <vt:lpstr>1.5 Taxpayer Education: Means of taxpayer education </vt:lpstr>
      <vt:lpstr>1.6 Taxpayer Education: Taxpayer service channel strategy </vt:lpstr>
      <vt:lpstr>1.7 Taxpayer Education: Time to conduct taxpayer education </vt:lpstr>
      <vt:lpstr>1.8 Taxpayer Education: Taxpayer education visits </vt:lpstr>
      <vt:lpstr>2.1Taxpayer Assistance: General requirements</vt:lpstr>
      <vt:lpstr>2.2 Taxpayer Assistance: Assistance to Walk-in Taxpayers </vt:lpstr>
      <vt:lpstr>2.3 Taxpayer Assistance: Assistance through correspondences and telephone </vt:lpstr>
      <vt:lpstr>2.4 Taxpayer Assistance: Call center operations </vt:lpstr>
      <vt:lpstr>4.1 Taxpayers Rights and Responsibilities: Taxpayers rights</vt:lpstr>
      <vt:lpstr>4.2 Taxpayers Rights and Responsibilities: Taxpayers responsibilities</vt:lpstr>
      <vt:lpstr>5.1 Voluntary Tax Compliance: Promotional and Regulatory Measures </vt:lpstr>
      <vt:lpstr>PowerPoint Presentation</vt:lpstr>
      <vt:lpstr>5.2 Voluntary Tax Compliance: Tax compliance strategy</vt:lpstr>
      <vt:lpstr>5.3 Voluntary Tax Compliance: Obtaining taxpayer feedback on products and services  </vt:lpstr>
      <vt:lpstr>END OF MODULE 8 ON TAXPAYER EDUCATION</vt:lpstr>
    </vt:vector>
  </TitlesOfParts>
  <Company>Deloitte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SAMPLE TITLE</dc:title>
  <dc:creator>Khadka, Rup</dc:creator>
  <cp:lastModifiedBy>Darlingston Talery</cp:lastModifiedBy>
  <cp:revision>156</cp:revision>
  <cp:lastPrinted>2012-07-31T08:02:21Z</cp:lastPrinted>
  <dcterms:created xsi:type="dcterms:W3CDTF">2012-07-28T05:21:12Z</dcterms:created>
  <dcterms:modified xsi:type="dcterms:W3CDTF">2021-07-12T10:33:39Z</dcterms:modified>
</cp:coreProperties>
</file>