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45"/>
  </p:notesMasterIdLst>
  <p:handoutMasterIdLst>
    <p:handoutMasterId r:id="rId46"/>
  </p:handoutMasterIdLst>
  <p:sldIdLst>
    <p:sldId id="637" r:id="rId2"/>
    <p:sldId id="713" r:id="rId3"/>
    <p:sldId id="710" r:id="rId4"/>
    <p:sldId id="711" r:id="rId5"/>
    <p:sldId id="651" r:id="rId6"/>
    <p:sldId id="686" r:id="rId7"/>
    <p:sldId id="642" r:id="rId8"/>
    <p:sldId id="648" r:id="rId9"/>
    <p:sldId id="687" r:id="rId10"/>
    <p:sldId id="649" r:id="rId11"/>
    <p:sldId id="688" r:id="rId12"/>
    <p:sldId id="644" r:id="rId13"/>
    <p:sldId id="664" r:id="rId14"/>
    <p:sldId id="665" r:id="rId15"/>
    <p:sldId id="666" r:id="rId16"/>
    <p:sldId id="661" r:id="rId17"/>
    <p:sldId id="699" r:id="rId18"/>
    <p:sldId id="645" r:id="rId19"/>
    <p:sldId id="656" r:id="rId20"/>
    <p:sldId id="689" r:id="rId21"/>
    <p:sldId id="652" r:id="rId22"/>
    <p:sldId id="663" r:id="rId23"/>
    <p:sldId id="672" r:id="rId24"/>
    <p:sldId id="714" r:id="rId25"/>
    <p:sldId id="673" r:id="rId26"/>
    <p:sldId id="674" r:id="rId27"/>
    <p:sldId id="709" r:id="rId28"/>
    <p:sldId id="693" r:id="rId29"/>
    <p:sldId id="707" r:id="rId30"/>
    <p:sldId id="588" r:id="rId31"/>
    <p:sldId id="712" r:id="rId32"/>
    <p:sldId id="678" r:id="rId33"/>
    <p:sldId id="617" r:id="rId34"/>
    <p:sldId id="697" r:id="rId35"/>
    <p:sldId id="667" r:id="rId36"/>
    <p:sldId id="698" r:id="rId37"/>
    <p:sldId id="702" r:id="rId38"/>
    <p:sldId id="701" r:id="rId39"/>
    <p:sldId id="703" r:id="rId40"/>
    <p:sldId id="704" r:id="rId41"/>
    <p:sldId id="705" r:id="rId42"/>
    <p:sldId id="650" r:id="rId43"/>
    <p:sldId id="503" r:id="rId44"/>
  </p:sldIdLst>
  <p:sldSz cx="9906000" cy="6858000" type="A4"/>
  <p:notesSz cx="6669088" cy="9928225"/>
  <p:defaultTextStyle>
    <a:defPPr>
      <a:defRPr lang="en-US"/>
    </a:defPPr>
    <a:lvl1pPr algn="l" rtl="0" fontAlgn="base">
      <a:spcBef>
        <a:spcPct val="0"/>
      </a:spcBef>
      <a:spcAft>
        <a:spcPct val="0"/>
      </a:spcAft>
      <a:defRPr sz="1400" b="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14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14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14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1400" b="1" kern="1200">
        <a:solidFill>
          <a:schemeClr val="tx1"/>
        </a:solidFill>
        <a:latin typeface="Arial" pitchFamily="34" charset="0"/>
        <a:ea typeface="+mn-ea"/>
        <a:cs typeface="Arial" pitchFamily="34" charset="0"/>
      </a:defRPr>
    </a:lvl5pPr>
    <a:lvl6pPr marL="2286000" algn="l" defTabSz="914400" rtl="0" eaLnBrk="1" latinLnBrk="0" hangingPunct="1">
      <a:defRPr sz="1400" b="1" kern="1200">
        <a:solidFill>
          <a:schemeClr val="tx1"/>
        </a:solidFill>
        <a:latin typeface="Arial" pitchFamily="34" charset="0"/>
        <a:ea typeface="+mn-ea"/>
        <a:cs typeface="Arial" pitchFamily="34" charset="0"/>
      </a:defRPr>
    </a:lvl6pPr>
    <a:lvl7pPr marL="2743200" algn="l" defTabSz="914400" rtl="0" eaLnBrk="1" latinLnBrk="0" hangingPunct="1">
      <a:defRPr sz="1400" b="1" kern="1200">
        <a:solidFill>
          <a:schemeClr val="tx1"/>
        </a:solidFill>
        <a:latin typeface="Arial" pitchFamily="34" charset="0"/>
        <a:ea typeface="+mn-ea"/>
        <a:cs typeface="Arial" pitchFamily="34" charset="0"/>
      </a:defRPr>
    </a:lvl7pPr>
    <a:lvl8pPr marL="3200400" algn="l" defTabSz="914400" rtl="0" eaLnBrk="1" latinLnBrk="0" hangingPunct="1">
      <a:defRPr sz="1400" b="1" kern="1200">
        <a:solidFill>
          <a:schemeClr val="tx1"/>
        </a:solidFill>
        <a:latin typeface="Arial" pitchFamily="34" charset="0"/>
        <a:ea typeface="+mn-ea"/>
        <a:cs typeface="Arial" pitchFamily="34" charset="0"/>
      </a:defRPr>
    </a:lvl8pPr>
    <a:lvl9pPr marL="3657600" algn="l" defTabSz="914400" rtl="0" eaLnBrk="1" latinLnBrk="0" hangingPunct="1">
      <a:defRPr sz="1400" b="1"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8">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0040"/>
    <a:srgbClr val="DDDDDD"/>
    <a:srgbClr val="CCCCCC"/>
    <a:srgbClr val="666666"/>
    <a:srgbClr val="1E4ABD"/>
    <a:srgbClr val="003366"/>
    <a:srgbClr val="002A6C"/>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60" autoAdjust="0"/>
    <p:restoredTop sz="98743" autoAdjust="0"/>
  </p:normalViewPr>
  <p:slideViewPr>
    <p:cSldViewPr snapToObjects="1">
      <p:cViewPr varScale="1">
        <p:scale>
          <a:sx n="63" d="100"/>
          <a:sy n="63" d="100"/>
        </p:scale>
        <p:origin x="1388" y="8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Objects="1">
      <p:cViewPr>
        <p:scale>
          <a:sx n="100" d="100"/>
          <a:sy n="100" d="100"/>
        </p:scale>
        <p:origin x="-1548" y="-72"/>
      </p:cViewPr>
      <p:guideLst>
        <p:guide orient="horz" pos="3128"/>
        <p:guide pos="210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8876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FontTx/>
              <a:buNone/>
              <a:defRPr sz="1200" b="0">
                <a:latin typeface="Times" charset="0"/>
                <a:cs typeface="+mn-cs"/>
              </a:defRPr>
            </a:lvl1pPr>
          </a:lstStyle>
          <a:p>
            <a:pPr>
              <a:defRPr/>
            </a:pPr>
            <a:endParaRPr lang="en-US" dirty="0"/>
          </a:p>
        </p:txBody>
      </p:sp>
      <p:sp>
        <p:nvSpPr>
          <p:cNvPr id="124931" name="Rectangle 3"/>
          <p:cNvSpPr>
            <a:spLocks noGrp="1" noChangeArrowheads="1"/>
          </p:cNvSpPr>
          <p:nvPr>
            <p:ph type="dt" sz="quarter" idx="1"/>
          </p:nvPr>
        </p:nvSpPr>
        <p:spPr bwMode="auto">
          <a:xfrm>
            <a:off x="3756025"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r>
              <a:rPr lang="en-US" dirty="0"/>
              <a:t>1/28/2007</a:t>
            </a:r>
          </a:p>
        </p:txBody>
      </p:sp>
      <p:sp>
        <p:nvSpPr>
          <p:cNvPr id="124932" name="Rectangle 4"/>
          <p:cNvSpPr>
            <a:spLocks noGrp="1" noChangeArrowheads="1"/>
          </p:cNvSpPr>
          <p:nvPr>
            <p:ph type="ftr" sz="quarter" idx="2"/>
          </p:nvPr>
        </p:nvSpPr>
        <p:spPr bwMode="auto">
          <a:xfrm>
            <a:off x="0" y="9413875"/>
            <a:ext cx="2887663"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buFontTx/>
              <a:buNone/>
              <a:defRPr sz="1200" b="0">
                <a:latin typeface="Times" charset="0"/>
                <a:cs typeface="+mn-cs"/>
              </a:defRPr>
            </a:lvl1pPr>
          </a:lstStyle>
          <a:p>
            <a:pPr>
              <a:defRPr/>
            </a:pPr>
            <a:endParaRPr lang="en-US" dirty="0"/>
          </a:p>
        </p:txBody>
      </p:sp>
      <p:sp>
        <p:nvSpPr>
          <p:cNvPr id="124933" name="Rectangle 5"/>
          <p:cNvSpPr>
            <a:spLocks noGrp="1" noChangeArrowheads="1"/>
          </p:cNvSpPr>
          <p:nvPr>
            <p:ph type="sldNum" sz="quarter" idx="3"/>
          </p:nvPr>
        </p:nvSpPr>
        <p:spPr bwMode="auto">
          <a:xfrm>
            <a:off x="3756025" y="9413875"/>
            <a:ext cx="2889250"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fld id="{1119667B-D50C-43BE-99BE-78E6CD5355F0}" type="slidenum">
              <a:rPr lang="en-US"/>
              <a:pPr>
                <a:defRPr/>
              </a:pPr>
              <a:t>‹#›</a:t>
            </a:fld>
            <a:endParaRPr lang="en-US" dirty="0"/>
          </a:p>
        </p:txBody>
      </p:sp>
    </p:spTree>
    <p:extLst>
      <p:ext uri="{BB962C8B-B14F-4D97-AF65-F5344CB8AC3E}">
        <p14:creationId xmlns:p14="http://schemas.microsoft.com/office/powerpoint/2010/main" val="3543678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4"/>
          <p:cNvSpPr>
            <a:spLocks noGrp="1" noRot="1" noChangeAspect="1" noChangeArrowheads="1" noTextEdit="1"/>
          </p:cNvSpPr>
          <p:nvPr>
            <p:ph type="sldImg" idx="2"/>
          </p:nvPr>
        </p:nvSpPr>
        <p:spPr bwMode="auto">
          <a:xfrm>
            <a:off x="139700" y="163513"/>
            <a:ext cx="5392738" cy="3733800"/>
          </a:xfrm>
          <a:prstGeom prst="rect">
            <a:avLst/>
          </a:prstGeom>
          <a:noFill/>
          <a:ln w="9525">
            <a:solidFill>
              <a:srgbClr val="000000"/>
            </a:solidFill>
            <a:miter lim="800000"/>
            <a:headEnd/>
            <a:tailEnd/>
          </a:ln>
        </p:spPr>
      </p:sp>
      <p:sp>
        <p:nvSpPr>
          <p:cNvPr id="129029" name="Rectangle 5"/>
          <p:cNvSpPr>
            <a:spLocks noGrp="1" noChangeArrowheads="1"/>
          </p:cNvSpPr>
          <p:nvPr>
            <p:ph type="body" sz="quarter" idx="3"/>
          </p:nvPr>
        </p:nvSpPr>
        <p:spPr bwMode="auto">
          <a:xfrm>
            <a:off x="266700" y="4059238"/>
            <a:ext cx="6207125"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9031" name="Rectangle 7"/>
          <p:cNvSpPr>
            <a:spLocks noGrp="1" noChangeArrowheads="1"/>
          </p:cNvSpPr>
          <p:nvPr>
            <p:ph type="sldNum" sz="quarter" idx="5"/>
          </p:nvPr>
        </p:nvSpPr>
        <p:spPr bwMode="auto">
          <a:xfrm>
            <a:off x="3756025" y="9602788"/>
            <a:ext cx="2889250" cy="2984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fld id="{6D048F1F-0523-43AB-A95E-4F36931EC211}" type="slidenum">
              <a:rPr lang="en-US"/>
              <a:pPr>
                <a:defRPr/>
              </a:pPr>
              <a:t>‹#›</a:t>
            </a:fld>
            <a:endParaRPr lang="en-US" dirty="0"/>
          </a:p>
        </p:txBody>
      </p:sp>
    </p:spTree>
    <p:extLst>
      <p:ext uri="{BB962C8B-B14F-4D97-AF65-F5344CB8AC3E}">
        <p14:creationId xmlns:p14="http://schemas.microsoft.com/office/powerpoint/2010/main" val="6039100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0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0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0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0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Arial" panose="020B0604020202020204" pitchFamily="34" charset="0"/>
              <a:cs typeface="Arial" panose="020B0604020202020204" pitchFamily="34" charset="0"/>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86627CB-F663-4DAD-8702-8E8CFAB58BC3}" type="slidenum">
              <a:rPr lang="en-US" altLang="en-US" smtClean="0">
                <a:latin typeface="Times" panose="02020603050405020304" pitchFamily="18" charset="0"/>
              </a:rPr>
              <a:pPr/>
              <a:t>1</a:t>
            </a:fld>
            <a:endParaRPr lang="en-US" altLang="en-US" dirty="0">
              <a:latin typeface="Times" panose="02020603050405020304" pitchFamily="18" charset="0"/>
            </a:endParaRPr>
          </a:p>
        </p:txBody>
      </p:sp>
    </p:spTree>
    <p:extLst>
      <p:ext uri="{BB962C8B-B14F-4D97-AF65-F5344CB8AC3E}">
        <p14:creationId xmlns:p14="http://schemas.microsoft.com/office/powerpoint/2010/main" val="2093856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B0FC3B-5A36-4CDA-B94F-9B26A5F2D54E}" type="slidenum">
              <a:rPr lang="en-US" smtClean="0"/>
              <a:pPr>
                <a:defRPr/>
              </a:pPr>
              <a:t>2</a:t>
            </a:fld>
            <a:endParaRPr lang="en-US" dirty="0"/>
          </a:p>
        </p:txBody>
      </p:sp>
    </p:spTree>
    <p:extLst>
      <p:ext uri="{BB962C8B-B14F-4D97-AF65-F5344CB8AC3E}">
        <p14:creationId xmlns:p14="http://schemas.microsoft.com/office/powerpoint/2010/main" val="41206851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ext Box 3"/>
          <p:cNvSpPr txBox="1">
            <a:spLocks noChangeArrowheads="1"/>
          </p:cNvSpPr>
          <p:nvPr userDrawn="1"/>
        </p:nvSpPr>
        <p:spPr bwMode="auto">
          <a:xfrm>
            <a:off x="3405120" y="990600"/>
            <a:ext cx="6500880" cy="361950"/>
          </a:xfrm>
          <a:prstGeom prst="rect">
            <a:avLst/>
          </a:prstGeom>
          <a:solidFill>
            <a:srgbClr val="FFFFFF"/>
          </a:solidFill>
          <a:ln w="9525">
            <a:noFill/>
            <a:miter lim="800000"/>
            <a:headEnd/>
            <a:tailEnd/>
          </a:ln>
        </p:spPr>
        <p:txBody>
          <a:bodyPr/>
          <a:lstStyle/>
          <a:p>
            <a:pPr>
              <a:defRPr/>
            </a:pPr>
            <a:r>
              <a:rPr lang="en-US" sz="1800" dirty="0">
                <a:latin typeface="+mn-lt"/>
              </a:rPr>
              <a:t>Economic Governance Project</a:t>
            </a:r>
            <a:r>
              <a:rPr lang="en-US" sz="1800" baseline="0" dirty="0">
                <a:latin typeface="+mn-lt"/>
              </a:rPr>
              <a:t> in South Sudan</a:t>
            </a:r>
            <a:endParaRPr lang="en-US" sz="1800" dirty="0">
              <a:latin typeface="+mn-lt"/>
            </a:endParaRPr>
          </a:p>
          <a:p>
            <a:pPr>
              <a:spcAft>
                <a:spcPts val="1000"/>
              </a:spcAft>
              <a:defRPr/>
            </a:pPr>
            <a:endParaRPr lang="en-US" sz="1200" dirty="0"/>
          </a:p>
          <a:p>
            <a:pPr>
              <a:defRPr/>
            </a:pPr>
            <a:endParaRPr lang="en-US" sz="1800" b="0" dirty="0"/>
          </a:p>
        </p:txBody>
      </p:sp>
      <p:sp>
        <p:nvSpPr>
          <p:cNvPr id="6" name="Rectangle 10"/>
          <p:cNvSpPr>
            <a:spLocks noChangeArrowheads="1"/>
          </p:cNvSpPr>
          <p:nvPr userDrawn="1"/>
        </p:nvSpPr>
        <p:spPr bwMode="auto">
          <a:xfrm>
            <a:off x="165100" y="1828800"/>
            <a:ext cx="9740900" cy="5029200"/>
          </a:xfrm>
          <a:prstGeom prst="rect">
            <a:avLst/>
          </a:prstGeom>
          <a:solidFill>
            <a:srgbClr val="DDDDDD"/>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7" name="Rectangle 8"/>
          <p:cNvSpPr>
            <a:spLocks noChangeArrowheads="1"/>
          </p:cNvSpPr>
          <p:nvPr/>
        </p:nvSpPr>
        <p:spPr bwMode="auto">
          <a:xfrm>
            <a:off x="0" y="1676400"/>
            <a:ext cx="9906000" cy="152400"/>
          </a:xfrm>
          <a:prstGeom prst="rect">
            <a:avLst/>
          </a:prstGeom>
          <a:solidFill>
            <a:srgbClr val="C2113A"/>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8" name="Rectangle 9"/>
          <p:cNvSpPr>
            <a:spLocks noChangeArrowheads="1"/>
          </p:cNvSpPr>
          <p:nvPr/>
        </p:nvSpPr>
        <p:spPr bwMode="auto">
          <a:xfrm>
            <a:off x="0" y="1828800"/>
            <a:ext cx="165100" cy="5029200"/>
          </a:xfrm>
          <a:prstGeom prst="rect">
            <a:avLst/>
          </a:prstGeom>
          <a:solidFill>
            <a:srgbClr val="002A6C"/>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9" name="Line 3"/>
          <p:cNvSpPr>
            <a:spLocks noChangeShapeType="1"/>
          </p:cNvSpPr>
          <p:nvPr userDrawn="1"/>
        </p:nvSpPr>
        <p:spPr bwMode="auto">
          <a:xfrm>
            <a:off x="3352800" y="457200"/>
            <a:ext cx="0" cy="487363"/>
          </a:xfrm>
          <a:prstGeom prst="line">
            <a:avLst/>
          </a:prstGeom>
          <a:noFill/>
          <a:ln w="25400">
            <a:solidFill>
              <a:srgbClr val="002A6C"/>
            </a:solidFill>
            <a:round/>
            <a:headEnd/>
            <a:tailEnd/>
          </a:ln>
        </p:spPr>
        <p:txBody>
          <a:bodyPr/>
          <a:lstStyle/>
          <a:p>
            <a:pPr>
              <a:spcBef>
                <a:spcPct val="20000"/>
              </a:spcBef>
              <a:buFont typeface="Wingdings" pitchFamily="2" charset="2"/>
              <a:buNone/>
              <a:defRPr/>
            </a:pPr>
            <a:endParaRPr lang="en-US" dirty="0">
              <a:latin typeface="Arial" charset="0"/>
              <a:cs typeface="+mn-cs"/>
            </a:endParaRPr>
          </a:p>
        </p:txBody>
      </p:sp>
      <p:pic>
        <p:nvPicPr>
          <p:cNvPr id="10" name="Picture 10" descr="usaid_brand_2_color_msword"/>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533400" y="304800"/>
            <a:ext cx="2743200" cy="844550"/>
          </a:xfrm>
          <a:prstGeom prst="rect">
            <a:avLst/>
          </a:prstGeom>
          <a:noFill/>
          <a:ln w="9525">
            <a:noFill/>
            <a:miter lim="800000"/>
            <a:headEnd/>
            <a:tailEnd/>
          </a:ln>
        </p:spPr>
      </p:pic>
      <p:sp>
        <p:nvSpPr>
          <p:cNvPr id="11" name="Rectangle 10"/>
          <p:cNvSpPr/>
          <p:nvPr userDrawn="1"/>
        </p:nvSpPr>
        <p:spPr>
          <a:xfrm>
            <a:off x="3352800" y="266700"/>
            <a:ext cx="4419600" cy="754063"/>
          </a:xfrm>
          <a:prstGeom prst="rect">
            <a:avLst/>
          </a:prstGeom>
        </p:spPr>
        <p:txBody>
          <a:bodyPr anchor="ctr">
            <a:spAutoFit/>
          </a:bodyPr>
          <a:lstStyle/>
          <a:p>
            <a:pPr>
              <a:spcBef>
                <a:spcPct val="20000"/>
              </a:spcBef>
              <a:buFont typeface="Wingdings" pitchFamily="2" charset="2"/>
              <a:buNone/>
              <a:defRPr/>
            </a:pPr>
            <a:r>
              <a:rPr lang="en-US" sz="4300" dirty="0">
                <a:solidFill>
                  <a:srgbClr val="002A6C"/>
                </a:solidFill>
                <a:latin typeface="Arial" charset="0"/>
              </a:rPr>
              <a:t>SOUTH SUDAN</a:t>
            </a:r>
            <a:endParaRPr lang="en-US" sz="4300" dirty="0">
              <a:solidFill>
                <a:srgbClr val="000000"/>
              </a:solidFill>
              <a:latin typeface="Arial" charset="0"/>
            </a:endParaRPr>
          </a:p>
        </p:txBody>
      </p:sp>
      <p:sp>
        <p:nvSpPr>
          <p:cNvPr id="5122" name="Rectangle 2"/>
          <p:cNvSpPr>
            <a:spLocks noGrp="1" noChangeArrowheads="1"/>
          </p:cNvSpPr>
          <p:nvPr>
            <p:ph type="ctrTitle"/>
          </p:nvPr>
        </p:nvSpPr>
        <p:spPr>
          <a:xfrm>
            <a:off x="990600" y="2590800"/>
            <a:ext cx="7924800" cy="990600"/>
          </a:xfrm>
          <a:prstGeom prst="rect">
            <a:avLst/>
          </a:prstGeom>
        </p:spPr>
        <p:txBody>
          <a:bodyPr/>
          <a:lstStyle>
            <a:lvl1pPr algn="ctr">
              <a:defRPr sz="3600" baseline="0"/>
            </a:lvl1pPr>
          </a:lstStyle>
          <a:p>
            <a:r>
              <a:rPr lang="en-US"/>
              <a:t>Click to edit Master title style</a:t>
            </a:r>
            <a:endParaRPr lang="en-US" dirty="0"/>
          </a:p>
        </p:txBody>
      </p:sp>
      <p:sp>
        <p:nvSpPr>
          <p:cNvPr id="22" name="Text Placeholder 21"/>
          <p:cNvSpPr>
            <a:spLocks noGrp="1"/>
          </p:cNvSpPr>
          <p:nvPr>
            <p:ph type="body" sz="quarter" idx="14"/>
          </p:nvPr>
        </p:nvSpPr>
        <p:spPr>
          <a:xfrm>
            <a:off x="1600200" y="3657600"/>
            <a:ext cx="6781800" cy="533400"/>
          </a:xfrm>
          <a:prstGeom prst="rect">
            <a:avLst/>
          </a:prstGeom>
        </p:spPr>
        <p:txBody>
          <a:bodyPr/>
          <a:lstStyle>
            <a:lvl1pPr algn="ctr">
              <a:defRPr sz="2400" b="1"/>
            </a:lvl1pPr>
          </a:lstStyle>
          <a:p>
            <a:pPr lvl="0"/>
            <a:r>
              <a:rPr lang="en-US"/>
              <a:t>Click to edit Master text styles</a:t>
            </a:r>
          </a:p>
        </p:txBody>
      </p:sp>
      <p:sp>
        <p:nvSpPr>
          <p:cNvPr id="24" name="Text Placeholder 23"/>
          <p:cNvSpPr>
            <a:spLocks noGrp="1"/>
          </p:cNvSpPr>
          <p:nvPr>
            <p:ph type="body" sz="quarter" idx="15"/>
          </p:nvPr>
        </p:nvSpPr>
        <p:spPr>
          <a:xfrm>
            <a:off x="762000" y="5165725"/>
            <a:ext cx="3810000" cy="473075"/>
          </a:xfrm>
          <a:prstGeom prst="rect">
            <a:avLst/>
          </a:prstGeom>
        </p:spPr>
        <p:txBody>
          <a:bodyPr/>
          <a:lstStyle>
            <a:lvl1pPr>
              <a:defRPr b="1" baseline="0"/>
            </a:lvl1pPr>
          </a:lstStyle>
          <a:p>
            <a:pPr lvl="0"/>
            <a:r>
              <a:rPr lang="en-US"/>
              <a:t>Click to edit Master text styles</a:t>
            </a:r>
          </a:p>
        </p:txBody>
      </p:sp>
      <p:sp>
        <p:nvSpPr>
          <p:cNvPr id="12" name="Rectangle 6"/>
          <p:cNvSpPr>
            <a:spLocks noGrp="1" noChangeArrowheads="1"/>
          </p:cNvSpPr>
          <p:nvPr>
            <p:ph type="sldNum" sz="quarter" idx="16"/>
          </p:nvPr>
        </p:nvSpPr>
        <p:spPr/>
        <p:txBody>
          <a:bodyPr/>
          <a:lstStyle>
            <a:lvl1pPr>
              <a:defRPr/>
            </a:lvl1pPr>
          </a:lstStyle>
          <a:p>
            <a:pPr>
              <a:defRPr/>
            </a:pPr>
            <a:fld id="{325B5D2E-B482-44D1-B8D7-3A8617D3B00F}" type="slidenum">
              <a:rPr lang="en-US"/>
              <a:pPr>
                <a:defRPr/>
              </a:pPr>
              <a:t>‹#›</a:t>
            </a:fld>
            <a:r>
              <a:rPr lang="en-US" dirty="0"/>
              <a:t>a</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2"/>
          <p:cNvSpPr>
            <a:spLocks noGrp="1"/>
          </p:cNvSpPr>
          <p:nvPr>
            <p:ph sz="half" idx="13"/>
          </p:nvPr>
        </p:nvSpPr>
        <p:spPr>
          <a:xfrm>
            <a:off x="381000" y="1447800"/>
            <a:ext cx="9220200" cy="4724400"/>
          </a:xfrm>
          <a:prstGeom prst="rect">
            <a:avLst/>
          </a:prstGeom>
        </p:spPr>
        <p:txBody>
          <a:bodyPr/>
          <a:lstStyle>
            <a:lvl1pPr>
              <a:buNone/>
              <a:defRPr sz="1800" b="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p:nvPr>
        </p:nvSpPr>
        <p:spPr/>
        <p:txBody>
          <a:bodyPr>
            <a:normAutofit/>
          </a:bodyPr>
          <a:lstStyle>
            <a:lvl1pPr>
              <a:defRPr sz="2800"/>
            </a:lvl1pPr>
          </a:lstStyle>
          <a:p>
            <a:r>
              <a:rPr lang="en-US"/>
              <a:t>Click to edit Master title style</a:t>
            </a:r>
            <a:endParaRPr lang="en-US" dirty="0"/>
          </a:p>
        </p:txBody>
      </p:sp>
      <p:sp>
        <p:nvSpPr>
          <p:cNvPr id="4" name="Rectangle 6"/>
          <p:cNvSpPr>
            <a:spLocks noGrp="1" noChangeArrowheads="1"/>
          </p:cNvSpPr>
          <p:nvPr>
            <p:ph type="sldNum" sz="quarter" idx="14"/>
          </p:nvPr>
        </p:nvSpPr>
        <p:spPr>
          <a:ln/>
        </p:spPr>
        <p:txBody>
          <a:bodyPr/>
          <a:lstStyle>
            <a:lvl1pPr>
              <a:defRPr/>
            </a:lvl1pPr>
          </a:lstStyle>
          <a:p>
            <a:pPr>
              <a:defRPr/>
            </a:pPr>
            <a:fld id="{F0D8B63D-D33B-4305-AC87-0E78FAEDC3A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2133600"/>
            <a:ext cx="4495800" cy="4038600"/>
          </a:xfrm>
          <a:prstGeom prst="rect">
            <a:avLst/>
          </a:prstGeom>
        </p:spPr>
        <p:txBody>
          <a:bodyPr/>
          <a:lstStyle>
            <a:lvl1pPr>
              <a:buFont typeface="Arial" pitchFamily="34" charset="0"/>
              <a:buChar cha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29200" y="2133600"/>
            <a:ext cx="4648200" cy="4038600"/>
          </a:xfrm>
          <a:prstGeom prst="rect">
            <a:avLst/>
          </a:prstGeom>
        </p:spPr>
        <p:txBody>
          <a:bodyPr/>
          <a:lstStyle>
            <a:lvl1pPr>
              <a:buFont typeface="Arial" pitchFamily="34" charset="0"/>
              <a:buChar cha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3"/>
          </p:nvPr>
        </p:nvSpPr>
        <p:spPr>
          <a:xfrm>
            <a:off x="381000" y="1447800"/>
            <a:ext cx="9296400" cy="533400"/>
          </a:xfrm>
          <a:prstGeom prst="rect">
            <a:avLst/>
          </a:prstGeom>
        </p:spPr>
        <p:txBody>
          <a:bodyPr/>
          <a:lstStyle>
            <a:lvl1pPr>
              <a:buNone/>
              <a:defRPr sz="1800" b="1"/>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p:txBody>
      </p:sp>
      <p:sp>
        <p:nvSpPr>
          <p:cNvPr id="14" name="Title 13"/>
          <p:cNvSpPr>
            <a:spLocks noGrp="1"/>
          </p:cNvSpPr>
          <p:nvPr>
            <p:ph type="title"/>
          </p:nvPr>
        </p:nvSpPr>
        <p:spPr/>
        <p:txBody>
          <a:bodyPr/>
          <a:lstStyle/>
          <a:p>
            <a:r>
              <a:rPr lang="en-US"/>
              <a:t>Click to edit Master title style</a:t>
            </a:r>
            <a:endParaRPr lang="en-US" dirty="0"/>
          </a:p>
        </p:txBody>
      </p:sp>
      <p:sp>
        <p:nvSpPr>
          <p:cNvPr id="6" name="Rectangle 6"/>
          <p:cNvSpPr>
            <a:spLocks noGrp="1" noChangeArrowheads="1"/>
          </p:cNvSpPr>
          <p:nvPr>
            <p:ph type="sldNum" sz="quarter" idx="14"/>
          </p:nvPr>
        </p:nvSpPr>
        <p:spPr>
          <a:ln/>
        </p:spPr>
        <p:txBody>
          <a:bodyPr/>
          <a:lstStyle>
            <a:lvl1pPr>
              <a:defRPr/>
            </a:lvl1pPr>
          </a:lstStyle>
          <a:p>
            <a:pPr>
              <a:defRPr/>
            </a:pPr>
            <a:fld id="{34F8208F-E13F-4940-A926-6CDC0D84600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82550" y="228600"/>
            <a:ext cx="9410700" cy="762000"/>
          </a:xfrm>
          <a:prstGeom prst="rect">
            <a:avLst/>
          </a:prstGeom>
        </p:spPr>
        <p:txBody>
          <a:bodyPr rtlCol="0">
            <a:normAutofit/>
          </a:bodyPr>
          <a:lstStyle/>
          <a:p>
            <a:r>
              <a:rPr lang="en-US"/>
              <a:t>Click to edit Master title style</a:t>
            </a:r>
            <a:endParaRPr lang="en-US" dirty="0"/>
          </a:p>
        </p:txBody>
      </p:sp>
    </p:spTree>
    <p:extLst>
      <p:ext uri="{BB962C8B-B14F-4D97-AF65-F5344CB8AC3E}">
        <p14:creationId xmlns:p14="http://schemas.microsoft.com/office/powerpoint/2010/main" val="4279596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 name="Rectangle 10"/>
          <p:cNvSpPr>
            <a:spLocks noChangeArrowheads="1"/>
          </p:cNvSpPr>
          <p:nvPr userDrawn="1"/>
        </p:nvSpPr>
        <p:spPr bwMode="auto">
          <a:xfrm>
            <a:off x="165100" y="1752600"/>
            <a:ext cx="9740900" cy="5105400"/>
          </a:xfrm>
          <a:prstGeom prst="rect">
            <a:avLst/>
          </a:prstGeom>
          <a:solidFill>
            <a:srgbClr val="DDDDDD"/>
          </a:solidFill>
          <a:ln>
            <a:noFill/>
          </a:ln>
          <a:effectLst/>
          <a:extLst>
            <a:ext uri="{91240B29-F687-4F45-9708-019B960494DF}">
              <a14:hiddenLine xmlns:a14="http://schemas.microsoft.com/office/drawing/2010/main" w="9525">
                <a:solidFill>
                  <a:schemeClr val="tx1">
                    <a:alpha val="50195"/>
                  </a:scheme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sp>
        <p:nvSpPr>
          <p:cNvPr id="5" name="Rectangle 4"/>
          <p:cNvSpPr>
            <a:spLocks noChangeArrowheads="1"/>
          </p:cNvSpPr>
          <p:nvPr userDrawn="1"/>
        </p:nvSpPr>
        <p:spPr bwMode="auto">
          <a:xfrm>
            <a:off x="0" y="1752600"/>
            <a:ext cx="9906000" cy="152400"/>
          </a:xfrm>
          <a:prstGeom prst="rect">
            <a:avLst/>
          </a:prstGeom>
          <a:solidFill>
            <a:srgbClr val="C2113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sp>
        <p:nvSpPr>
          <p:cNvPr id="6" name="Rectangle 5"/>
          <p:cNvSpPr>
            <a:spLocks noChangeArrowheads="1"/>
          </p:cNvSpPr>
          <p:nvPr userDrawn="1"/>
        </p:nvSpPr>
        <p:spPr bwMode="auto">
          <a:xfrm>
            <a:off x="0" y="1905000"/>
            <a:ext cx="165100" cy="4953000"/>
          </a:xfrm>
          <a:prstGeom prst="rect">
            <a:avLst/>
          </a:prstGeom>
          <a:solidFill>
            <a:srgbClr val="002A6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pic>
        <p:nvPicPr>
          <p:cNvPr id="7" name="Picture 2" descr="Our Partners – The International Centre for Tax and Development (ICTD)"/>
          <p:cNvPicPr>
            <a:picLocks noChangeAspect="1" noChangeArrowheads="1"/>
          </p:cNvPicPr>
          <p:nvPr userDrawn="1"/>
        </p:nvPicPr>
        <p:blipFill>
          <a:blip r:embed="rId2">
            <a:extLst>
              <a:ext uri="{28A0092B-C50C-407E-A947-70E740481C1C}">
                <a14:useLocalDpi xmlns:a14="http://schemas.microsoft.com/office/drawing/2010/main" val="0"/>
              </a:ext>
            </a:extLst>
          </a:blip>
          <a:srcRect l="6059" t="21320" r="10606" b="37852"/>
          <a:stretch>
            <a:fillRect/>
          </a:stretch>
        </p:blipFill>
        <p:spPr bwMode="auto">
          <a:xfrm>
            <a:off x="82550" y="242888"/>
            <a:ext cx="419113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825500" y="2362200"/>
            <a:ext cx="8420100" cy="1143000"/>
          </a:xfrm>
        </p:spPr>
        <p:txBody>
          <a:bodyPr/>
          <a:lstStyle>
            <a:lvl1pPr algn="ctr">
              <a:defRPr sz="3408"/>
            </a:lvl1pPr>
          </a:lstStyle>
          <a:p>
            <a:pPr lvl="0"/>
            <a:r>
              <a:rPr lang="en-US" altLang="en-US" noProof="0"/>
              <a:t>Click to edit Master title style</a:t>
            </a:r>
          </a:p>
        </p:txBody>
      </p:sp>
      <p:sp>
        <p:nvSpPr>
          <p:cNvPr id="5123" name="Rectangle 3"/>
          <p:cNvSpPr>
            <a:spLocks noGrp="1" noChangeArrowheads="1"/>
          </p:cNvSpPr>
          <p:nvPr>
            <p:ph type="subTitle" idx="1"/>
          </p:nvPr>
        </p:nvSpPr>
        <p:spPr>
          <a:xfrm>
            <a:off x="1485900" y="3733800"/>
            <a:ext cx="6934200" cy="1752600"/>
          </a:xfrm>
        </p:spPr>
        <p:txBody>
          <a:bodyPr/>
          <a:lstStyle>
            <a:lvl1pPr marL="0" indent="0" algn="ctr">
              <a:buFontTx/>
              <a:buNone/>
              <a:defRPr/>
            </a:lvl1pPr>
          </a:lstStyle>
          <a:p>
            <a:pPr lvl="0"/>
            <a:r>
              <a:rPr lang="en-US" altLang="en-US" noProof="0"/>
              <a:t>Click to edit Master subtitle style</a:t>
            </a:r>
          </a:p>
        </p:txBody>
      </p:sp>
      <p:sp>
        <p:nvSpPr>
          <p:cNvPr id="8" name="Rectangle 4"/>
          <p:cNvSpPr>
            <a:spLocks noGrp="1" noChangeArrowheads="1"/>
          </p:cNvSpPr>
          <p:nvPr>
            <p:ph type="dt" sz="half" idx="10"/>
          </p:nvPr>
        </p:nvSpPr>
        <p:spPr>
          <a:xfrm>
            <a:off x="0" y="0"/>
            <a:ext cx="0" cy="0"/>
          </a:xfrm>
        </p:spPr>
        <p:txBody>
          <a:bodyPr/>
          <a:lstStyle>
            <a:lvl1pPr>
              <a:defRPr/>
            </a:lvl1pPr>
          </a:lstStyle>
          <a:p>
            <a:pPr>
              <a:defRPr/>
            </a:pPr>
            <a:endParaRPr lang="en-US" altLang="en-US" dirty="0"/>
          </a:p>
        </p:txBody>
      </p:sp>
      <p:sp>
        <p:nvSpPr>
          <p:cNvPr id="9" name="Rectangle 5"/>
          <p:cNvSpPr>
            <a:spLocks noGrp="1" noChangeArrowheads="1"/>
          </p:cNvSpPr>
          <p:nvPr>
            <p:ph type="ftr" sz="quarter" idx="11"/>
          </p:nvPr>
        </p:nvSpPr>
        <p:spPr>
          <a:xfrm>
            <a:off x="0" y="0"/>
            <a:ext cx="0" cy="0"/>
          </a:xfrm>
        </p:spPr>
        <p:txBody>
          <a:bodyPr/>
          <a:lstStyle>
            <a:lvl1pPr>
              <a:defRPr/>
            </a:lvl1pPr>
          </a:lstStyle>
          <a:p>
            <a:pPr>
              <a:defRPr/>
            </a:pPr>
            <a:endParaRPr lang="en-US" altLang="en-US" dirty="0"/>
          </a:p>
        </p:txBody>
      </p:sp>
      <p:sp>
        <p:nvSpPr>
          <p:cNvPr id="10" name="Rectangle 6"/>
          <p:cNvSpPr>
            <a:spLocks noGrp="1" noChangeArrowheads="1"/>
          </p:cNvSpPr>
          <p:nvPr>
            <p:ph type="sldNum" sz="quarter" idx="12"/>
          </p:nvPr>
        </p:nvSpPr>
        <p:spPr>
          <a:xfrm>
            <a:off x="0" y="0"/>
            <a:ext cx="0" cy="0"/>
          </a:xfrm>
        </p:spPr>
        <p:txBody>
          <a:bodyPr/>
          <a:lstStyle>
            <a:lvl1pPr>
              <a:defRPr/>
            </a:lvl1pPr>
          </a:lstStyle>
          <a:p>
            <a:pPr>
              <a:defRPr/>
            </a:pPr>
            <a:fld id="{0E815F75-5847-4B11-92DD-E87433863C8B}" type="slidenum">
              <a:rPr lang="en-US" altLang="en-US"/>
              <a:pPr>
                <a:defRPr/>
              </a:pPr>
              <a:t>‹#›</a:t>
            </a:fld>
            <a:r>
              <a:rPr lang="en-US" altLang="en-US" dirty="0"/>
              <a:t>a</a:t>
            </a:r>
          </a:p>
        </p:txBody>
      </p:sp>
    </p:spTree>
    <p:extLst>
      <p:ext uri="{BB962C8B-B14F-4D97-AF65-F5344CB8AC3E}">
        <p14:creationId xmlns:p14="http://schemas.microsoft.com/office/powerpoint/2010/main" val="4136361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6" name="Rectangle 8"/>
          <p:cNvSpPr>
            <a:spLocks noChangeArrowheads="1"/>
          </p:cNvSpPr>
          <p:nvPr userDrawn="1"/>
        </p:nvSpPr>
        <p:spPr bwMode="auto">
          <a:xfrm>
            <a:off x="9503569" y="6581776"/>
            <a:ext cx="372218" cy="276999"/>
          </a:xfrm>
          <a:prstGeom prst="rect">
            <a:avLst/>
          </a:prstGeom>
          <a:noFill/>
          <a:ln w="9525">
            <a:noFill/>
            <a:miter lim="800000"/>
            <a:headEnd/>
            <a:tailEnd/>
          </a:ln>
        </p:spPr>
        <p:txBody>
          <a:bodyPr wrap="none">
            <a:spAutoFit/>
          </a:bodyPr>
          <a:lstStyle/>
          <a:p>
            <a:fld id="{EE3C992E-F0AB-48F3-8402-3458621218CC}" type="slidenum">
              <a:rPr lang="en-US" sz="1200"/>
              <a:pPr/>
              <a:t>‹#›</a:t>
            </a:fld>
            <a:endParaRPr lang="en-US" sz="1200" dirty="0"/>
          </a:p>
        </p:txBody>
      </p:sp>
      <p:sp>
        <p:nvSpPr>
          <p:cNvPr id="3" name="Content Placeholder 2"/>
          <p:cNvSpPr>
            <a:spLocks noGrp="1"/>
          </p:cNvSpPr>
          <p:nvPr>
            <p:ph sz="half" idx="1"/>
          </p:nvPr>
        </p:nvSpPr>
        <p:spPr>
          <a:xfrm>
            <a:off x="412750" y="2255838"/>
            <a:ext cx="437515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Placeholder 1"/>
          <p:cNvSpPr>
            <a:spLocks noGrp="1"/>
          </p:cNvSpPr>
          <p:nvPr>
            <p:ph type="title"/>
          </p:nvPr>
        </p:nvSpPr>
        <p:spPr>
          <a:xfrm>
            <a:off x="82550" y="228600"/>
            <a:ext cx="9410700" cy="762000"/>
          </a:xfrm>
          <a:prstGeom prst="rect">
            <a:avLst/>
          </a:prstGeom>
        </p:spPr>
        <p:txBody>
          <a:bodyPr rtlCol="0">
            <a:normAutofit/>
          </a:bodyPr>
          <a:lstStyle/>
          <a:p>
            <a:r>
              <a:rPr lang="en-US"/>
              <a:t>Click to edit Master title style</a:t>
            </a:r>
            <a:endParaRPr lang="en-US" dirty="0"/>
          </a:p>
        </p:txBody>
      </p:sp>
      <p:sp>
        <p:nvSpPr>
          <p:cNvPr id="11" name="Content Placeholder 2"/>
          <p:cNvSpPr>
            <a:spLocks noGrp="1"/>
          </p:cNvSpPr>
          <p:nvPr>
            <p:ph sz="half" idx="13"/>
          </p:nvPr>
        </p:nvSpPr>
        <p:spPr>
          <a:xfrm>
            <a:off x="412750" y="1524000"/>
            <a:ext cx="8997950" cy="609600"/>
          </a:xfrm>
          <a:prstGeom prst="rect">
            <a:avLst/>
          </a:prstGeom>
        </p:spPr>
        <p:txBody>
          <a:bodyPr>
            <a:noAutofit/>
          </a:bodyPr>
          <a:lstStyle>
            <a:lvl1pPr>
              <a:buNone/>
              <a:defRPr sz="3000" b="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4"/>
          </p:nvPr>
        </p:nvSpPr>
        <p:spPr>
          <a:xfrm>
            <a:off x="5035550" y="2255838"/>
            <a:ext cx="437515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427564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eaLnBrk="0" hangingPunct="0">
              <a:spcBef>
                <a:spcPct val="0"/>
              </a:spcBef>
              <a:buFontTx/>
              <a:buNone/>
              <a:defRPr sz="1200" b="0">
                <a:latin typeface="Arial" charset="0"/>
                <a:cs typeface="+mn-cs"/>
              </a:defRPr>
            </a:lvl1pPr>
          </a:lstStyle>
          <a:p>
            <a:pPr>
              <a:defRPr/>
            </a:pPr>
            <a:fld id="{CED0EC7D-FE1D-4717-9818-A38A1AD929AA}" type="slidenum">
              <a:rPr lang="en-US"/>
              <a:pPr>
                <a:defRPr/>
              </a:pPr>
              <a:t>‹#›</a:t>
            </a:fld>
            <a:endParaRPr lang="en-US" dirty="0"/>
          </a:p>
        </p:txBody>
      </p:sp>
      <p:sp>
        <p:nvSpPr>
          <p:cNvPr id="1034" name="Rectangle 10"/>
          <p:cNvSpPr>
            <a:spLocks noChangeArrowheads="1"/>
          </p:cNvSpPr>
          <p:nvPr/>
        </p:nvSpPr>
        <p:spPr bwMode="auto">
          <a:xfrm>
            <a:off x="0" y="1066800"/>
            <a:ext cx="9906000" cy="152400"/>
          </a:xfrm>
          <a:prstGeom prst="rect">
            <a:avLst/>
          </a:prstGeom>
          <a:solidFill>
            <a:srgbClr val="C2113A"/>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1035" name="Rectangle 11"/>
          <p:cNvSpPr>
            <a:spLocks noChangeArrowheads="1"/>
          </p:cNvSpPr>
          <p:nvPr/>
        </p:nvSpPr>
        <p:spPr bwMode="auto">
          <a:xfrm>
            <a:off x="0" y="1219200"/>
            <a:ext cx="165100" cy="5638800"/>
          </a:xfrm>
          <a:prstGeom prst="rect">
            <a:avLst/>
          </a:prstGeom>
          <a:solidFill>
            <a:srgbClr val="002A6C"/>
          </a:solidFill>
          <a:ln w="9525">
            <a:noFill/>
            <a:miter lim="800000"/>
            <a:headEnd/>
            <a:tailEnd/>
          </a:ln>
          <a:effectLst/>
        </p:spPr>
        <p:txBody>
          <a:bodyPr wrap="none" lIns="91430" tIns="45715" rIns="91430" bIns="45715" anchor="ctr"/>
          <a:lstStyle/>
          <a:p>
            <a:pPr algn="ctr" eaLnBrk="0" hangingPunct="0">
              <a:defRPr/>
            </a:pPr>
            <a:endParaRPr lang="en-US" sz="2800" b="0" dirty="0">
              <a:solidFill>
                <a:srgbClr val="002A6C"/>
              </a:solidFill>
              <a:latin typeface="Times" charset="0"/>
              <a:cs typeface="+mn-cs"/>
            </a:endParaRPr>
          </a:p>
        </p:txBody>
      </p:sp>
      <p:sp>
        <p:nvSpPr>
          <p:cNvPr id="1029" name="Title Placeholder 13"/>
          <p:cNvSpPr>
            <a:spLocks noGrp="1"/>
          </p:cNvSpPr>
          <p:nvPr>
            <p:ph type="title"/>
          </p:nvPr>
        </p:nvSpPr>
        <p:spPr bwMode="auto">
          <a:xfrm>
            <a:off x="152400" y="228600"/>
            <a:ext cx="6705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title</a:t>
            </a:r>
          </a:p>
        </p:txBody>
      </p:sp>
    </p:spTree>
  </p:cSld>
  <p:clrMap bg1="lt1" tx1="dk1" bg2="lt2" tx2="dk2" accent1="accent1" accent2="accent2" accent3="accent3" accent4="accent4" accent5="accent5" accent6="accent6" hlink="hlink" folHlink="folHlink"/>
  <p:sldLayoutIdLst>
    <p:sldLayoutId id="2147483857" r:id="rId1"/>
    <p:sldLayoutId id="2147483855" r:id="rId2"/>
    <p:sldLayoutId id="2147483856" r:id="rId3"/>
    <p:sldLayoutId id="2147483858" r:id="rId4"/>
    <p:sldLayoutId id="2147483859" r:id="rId5"/>
    <p:sldLayoutId id="2147483860" r:id="rId6"/>
  </p:sldLayoutIdLst>
  <p:hf hdr="0" ftr="0" dt="0"/>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p:titleStyle>
    <p:bodyStyle>
      <a:lvl1pPr marL="342900" indent="-342900" algn="l" rtl="0" eaLnBrk="1" fontAlgn="base" hangingPunct="1">
        <a:spcBef>
          <a:spcPct val="20000"/>
        </a:spcBef>
        <a:spcAft>
          <a:spcPct val="0"/>
        </a:spcAft>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sz="1600">
          <a:solidFill>
            <a:schemeClr val="tx1"/>
          </a:solidFill>
          <a:latin typeface="+mn-lt"/>
        </a:defRPr>
      </a:lvl2pPr>
      <a:lvl3pPr marL="1143000" indent="-228600" algn="l" rtl="0" eaLnBrk="1" fontAlgn="base" hangingPunct="1">
        <a:spcBef>
          <a:spcPct val="20000"/>
        </a:spcBef>
        <a:spcAft>
          <a:spcPct val="0"/>
        </a:spcAft>
        <a:buChar char="•"/>
        <a:defRPr sz="1400">
          <a:solidFill>
            <a:schemeClr val="tx1"/>
          </a:solidFill>
          <a:latin typeface="+mn-lt"/>
        </a:defRPr>
      </a:lvl3pPr>
      <a:lvl4pPr marL="1600200" indent="-228600" algn="l" rtl="0" eaLnBrk="1" fontAlgn="base" hangingPunct="1">
        <a:spcBef>
          <a:spcPct val="20000"/>
        </a:spcBef>
        <a:spcAft>
          <a:spcPct val="0"/>
        </a:spcAft>
        <a:buChar char="–"/>
        <a:defRPr sz="1400">
          <a:solidFill>
            <a:schemeClr val="tx1"/>
          </a:solidFill>
          <a:latin typeface="+mn-lt"/>
        </a:defRPr>
      </a:lvl4pPr>
      <a:lvl5pPr marL="2055813" indent="-227013" algn="l" rtl="0" eaLnBrk="1" fontAlgn="base" hangingPunct="1">
        <a:spcBef>
          <a:spcPct val="20000"/>
        </a:spcBef>
        <a:spcAft>
          <a:spcPct val="0"/>
        </a:spcAft>
        <a:buChar char="»"/>
        <a:defRPr sz="1400">
          <a:solidFill>
            <a:schemeClr val="tx1"/>
          </a:solidFill>
          <a:latin typeface="+mn-lt"/>
        </a:defRPr>
      </a:lvl5pPr>
      <a:lvl6pPr marL="2513013" indent="-227013" algn="l" rtl="0" eaLnBrk="1" fontAlgn="base" hangingPunct="1">
        <a:spcBef>
          <a:spcPct val="20000"/>
        </a:spcBef>
        <a:spcAft>
          <a:spcPct val="0"/>
        </a:spcAft>
        <a:buChar char="»"/>
        <a:defRPr sz="1600">
          <a:solidFill>
            <a:schemeClr val="tx1"/>
          </a:solidFill>
          <a:latin typeface="+mn-lt"/>
        </a:defRPr>
      </a:lvl6pPr>
      <a:lvl7pPr marL="2970213" indent="-227013" algn="l" rtl="0" eaLnBrk="1" fontAlgn="base" hangingPunct="1">
        <a:spcBef>
          <a:spcPct val="20000"/>
        </a:spcBef>
        <a:spcAft>
          <a:spcPct val="0"/>
        </a:spcAft>
        <a:buChar char="»"/>
        <a:defRPr sz="1600">
          <a:solidFill>
            <a:schemeClr val="tx1"/>
          </a:solidFill>
          <a:latin typeface="+mn-lt"/>
        </a:defRPr>
      </a:lvl7pPr>
      <a:lvl8pPr marL="3427413" indent="-227013" algn="l" rtl="0" eaLnBrk="1" fontAlgn="base" hangingPunct="1">
        <a:spcBef>
          <a:spcPct val="20000"/>
        </a:spcBef>
        <a:spcAft>
          <a:spcPct val="0"/>
        </a:spcAft>
        <a:buChar char="»"/>
        <a:defRPr sz="1600">
          <a:solidFill>
            <a:schemeClr val="tx1"/>
          </a:solidFill>
          <a:latin typeface="+mn-lt"/>
        </a:defRPr>
      </a:lvl8pPr>
      <a:lvl9pPr marL="3884613" indent="-227013"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ctrTitle"/>
          </p:nvPr>
        </p:nvSpPr>
        <p:spPr>
          <a:xfrm>
            <a:off x="1706563" y="2520950"/>
            <a:ext cx="6818312" cy="973138"/>
          </a:xfrm>
        </p:spPr>
        <p:txBody>
          <a:bodyPr/>
          <a:lstStyle/>
          <a:p>
            <a:pPr eaLnBrk="1" hangingPunct="1">
              <a:defRPr/>
            </a:pPr>
            <a:r>
              <a:rPr lang="en-US" altLang="en-US" sz="3238" dirty="0"/>
              <a:t>LRA </a:t>
            </a:r>
            <a:r>
              <a:rPr lang="en-US" altLang="en-US" sz="3238" dirty="0">
                <a:latin typeface="Gill Sans MT" panose="020B0502020104020203" pitchFamily="34" charset="0"/>
              </a:rPr>
              <a:t>Practitioner</a:t>
            </a:r>
            <a:r>
              <a:rPr lang="en-US" altLang="en-US" sz="3238" dirty="0"/>
              <a:t> Training Module IX</a:t>
            </a:r>
          </a:p>
        </p:txBody>
      </p:sp>
      <p:sp>
        <p:nvSpPr>
          <p:cNvPr id="8195" name="Rectangle 7"/>
          <p:cNvSpPr>
            <a:spLocks noGrp="1" noChangeArrowheads="1"/>
          </p:cNvSpPr>
          <p:nvPr>
            <p:ph type="subTitle" idx="1"/>
          </p:nvPr>
        </p:nvSpPr>
        <p:spPr>
          <a:xfrm>
            <a:off x="1447801" y="3757613"/>
            <a:ext cx="7077075" cy="1357312"/>
          </a:xfrm>
        </p:spPr>
        <p:txBody>
          <a:bodyPr/>
          <a:lstStyle/>
          <a:p>
            <a:r>
              <a:rPr lang="en-US" altLang="en-US" sz="4000" b="1" dirty="0">
                <a:latin typeface="Gill Sans MT" panose="020B0502020104020203" pitchFamily="34" charset="0"/>
              </a:rPr>
              <a:t>Filing, Payment and Penalty</a:t>
            </a:r>
          </a:p>
          <a:p>
            <a:pPr eaLnBrk="1" hangingPunct="1"/>
            <a:endParaRPr lang="en-US" altLang="en-US" dirty="0">
              <a:latin typeface="Gill Sans MT" panose="020B0502020104020203" pitchFamily="34" charset="0"/>
            </a:endParaRPr>
          </a:p>
          <a:p>
            <a:pPr eaLnBrk="1" hangingPunct="1"/>
            <a:r>
              <a:rPr lang="en-US" altLang="en-US" dirty="0">
                <a:latin typeface="Gill Sans MT" panose="020B0502020104020203" pitchFamily="34" charset="0"/>
              </a:rPr>
              <a:t>LRA</a:t>
            </a:r>
          </a:p>
          <a:p>
            <a:pPr eaLnBrk="1" hangingPunct="1"/>
            <a:r>
              <a:rPr lang="en-US" altLang="en-US" dirty="0">
                <a:latin typeface="Gill Sans MT" panose="020B0502020104020203" pitchFamily="34" charset="0"/>
              </a:rPr>
              <a:t>Monrovia</a:t>
            </a:r>
          </a:p>
          <a:p>
            <a:pPr eaLnBrk="1" hangingPunct="1"/>
            <a:r>
              <a:rPr lang="en-US" altLang="en-US" dirty="0">
                <a:latin typeface="Gill Sans MT" panose="020B0502020104020203" pitchFamily="34" charset="0"/>
              </a:rPr>
              <a:t> 2021</a:t>
            </a:r>
          </a:p>
        </p:txBody>
      </p:sp>
    </p:spTree>
    <p:extLst>
      <p:ext uri="{BB962C8B-B14F-4D97-AF65-F5344CB8AC3E}">
        <p14:creationId xmlns:p14="http://schemas.microsoft.com/office/powerpoint/2010/main" val="256303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Autofit/>
          </a:bodyPr>
          <a:lstStyle/>
          <a:p>
            <a:pPr>
              <a:defRPr/>
            </a:pPr>
            <a:r>
              <a:rPr lang="en-US" sz="3200" dirty="0">
                <a:latin typeface="Gill Sans MT" panose="020B0502020104020203" pitchFamily="34" charset="0"/>
              </a:rPr>
              <a:t>CONTENTS</a:t>
            </a:r>
          </a:p>
        </p:txBody>
      </p:sp>
      <p:sp>
        <p:nvSpPr>
          <p:cNvPr id="12291" name="Content Placeholder 2"/>
          <p:cNvSpPr>
            <a:spLocks noGrp="1"/>
          </p:cNvSpPr>
          <p:nvPr>
            <p:ph idx="1"/>
          </p:nvPr>
        </p:nvSpPr>
        <p:spPr>
          <a:xfrm>
            <a:off x="781050" y="1600200"/>
            <a:ext cx="8337550" cy="3810000"/>
          </a:xfrm>
        </p:spPr>
        <p:txBody>
          <a:bodyPr/>
          <a:lstStyle/>
          <a:p>
            <a:pPr algn="ctr">
              <a:buFont typeface="Arial" charset="0"/>
              <a:buNone/>
            </a:pPr>
            <a:endParaRPr lang="en-US" dirty="0"/>
          </a:p>
          <a:p>
            <a:r>
              <a:rPr lang="en-US" sz="2800" dirty="0">
                <a:latin typeface="Gill Sans MT" panose="020B0502020104020203" pitchFamily="34" charset="0"/>
              </a:rPr>
              <a:t>1. Filing 			(Slides 4-16)</a:t>
            </a:r>
          </a:p>
          <a:p>
            <a:r>
              <a:rPr lang="en-US" sz="2800" dirty="0">
                <a:latin typeface="Gill Sans MT" panose="020B0502020104020203" pitchFamily="34" charset="0"/>
              </a:rPr>
              <a:t>2. Payment 			(Slides 17-21)</a:t>
            </a:r>
          </a:p>
          <a:p>
            <a:r>
              <a:rPr lang="en-US" sz="2800" dirty="0">
                <a:latin typeface="Gill Sans MT" panose="020B0502020104020203" pitchFamily="34" charset="0"/>
              </a:rPr>
              <a:t>3. Penalties 			(Slides 22-37)</a:t>
            </a:r>
          </a:p>
          <a:p>
            <a:r>
              <a:rPr lang="en-US" sz="2800" dirty="0">
                <a:latin typeface="Gill Sans MT" panose="020B0502020104020203" pitchFamily="34" charset="0"/>
              </a:rPr>
              <a:t>4. Interest 	 		(Slides 38-42)</a:t>
            </a:r>
          </a:p>
          <a:p>
            <a:r>
              <a:rPr lang="en-US" sz="2800" dirty="0">
                <a:latin typeface="Gill Sans MT" panose="020B0502020104020203" pitchFamily="34" charset="0"/>
              </a:rPr>
              <a:t>5. Tax clearance 		(Slide 43)</a:t>
            </a:r>
          </a:p>
        </p:txBody>
      </p:sp>
    </p:spTree>
    <p:extLst>
      <p:ext uri="{BB962C8B-B14F-4D97-AF65-F5344CB8AC3E}">
        <p14:creationId xmlns:p14="http://schemas.microsoft.com/office/powerpoint/2010/main" val="401536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305800" cy="609600"/>
          </a:xfrm>
        </p:spPr>
        <p:txBody>
          <a:bodyPr/>
          <a:lstStyle/>
          <a:p>
            <a:r>
              <a:rPr lang="en-US" sz="3200" dirty="0">
                <a:latin typeface="Gill Sans MT" panose="020B0502020104020203" pitchFamily="34" charset="0"/>
              </a:rPr>
              <a:t>1.1 Filing: Income tax filing requirements</a:t>
            </a:r>
          </a:p>
        </p:txBody>
      </p:sp>
      <p:sp>
        <p:nvSpPr>
          <p:cNvPr id="7171" name="Rectangle 8"/>
          <p:cNvSpPr>
            <a:spLocks noChangeArrowheads="1"/>
          </p:cNvSpPr>
          <p:nvPr/>
        </p:nvSpPr>
        <p:spPr bwMode="auto">
          <a:xfrm>
            <a:off x="660400" y="1524001"/>
            <a:ext cx="833755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a:buFont typeface="Arial" panose="020B0604020202020204" pitchFamily="34" charset="0"/>
              <a:buChar char="•"/>
            </a:pPr>
            <a:r>
              <a:rPr lang="en-US" sz="2400" b="0" dirty="0">
                <a:latin typeface="Gill Sans MT" panose="020B0502020104020203" pitchFamily="34" charset="0"/>
              </a:rPr>
              <a:t>A resident natural person who has taxable income is required to file an income tax return.</a:t>
            </a:r>
          </a:p>
          <a:p>
            <a:pPr marL="800100" lvl="1" indent="-342900">
              <a:buFont typeface="Arial" panose="020B0604020202020204" pitchFamily="34" charset="0"/>
              <a:buChar char="•"/>
            </a:pPr>
            <a:r>
              <a:rPr lang="en-US" sz="2400" b="0" dirty="0">
                <a:latin typeface="Gill Sans MT" panose="020B0502020104020203" pitchFamily="34" charset="0"/>
              </a:rPr>
              <a:t>However, a presumptive taxpayer and a resident natural person who derives 90 percent or more of gross income for a tax period from employment income is not required to file an income tax return.</a:t>
            </a:r>
          </a:p>
          <a:p>
            <a:pPr marL="800100" lvl="1" indent="-342900">
              <a:buFont typeface="Arial" panose="020B0604020202020204" pitchFamily="34" charset="0"/>
              <a:buChar char="•"/>
            </a:pPr>
            <a:r>
              <a:rPr lang="en-US" sz="2400" b="0" dirty="0">
                <a:latin typeface="Gill Sans MT" panose="020B0502020104020203" pitchFamily="34" charset="0"/>
              </a:rPr>
              <a:t>A presumptive taxpayer is required to submit a simplified form.</a:t>
            </a:r>
          </a:p>
          <a:p>
            <a:pPr marL="800100" lvl="1" indent="-342900">
              <a:buFont typeface="Arial" panose="020B0604020202020204" pitchFamily="34" charset="0"/>
              <a:buChar char="•"/>
            </a:pPr>
            <a:r>
              <a:rPr lang="en-US" sz="2400" b="0" dirty="0">
                <a:latin typeface="Gill Sans MT" panose="020B0502020104020203" pitchFamily="34" charset="0"/>
              </a:rPr>
              <a:t>A resident legal person, including trusts/estates, partnership and corporations is required to file an income tax return.</a:t>
            </a:r>
          </a:p>
          <a:p>
            <a:pPr marL="800100" lvl="1" indent="-342900">
              <a:buFont typeface="Arial" panose="020B0604020202020204" pitchFamily="34" charset="0"/>
              <a:buChar char="•"/>
            </a:pPr>
            <a:r>
              <a:rPr lang="en-US" sz="2400" b="0" dirty="0">
                <a:latin typeface="Gill Sans MT" panose="020B0502020104020203" pitchFamily="34" charset="0"/>
              </a:rPr>
              <a:t>A taxpayer who is not required to file an income tax return may elect to file an income tax return.</a:t>
            </a:r>
          </a:p>
          <a:p>
            <a:pPr marL="800100" lvl="1" indent="-342900">
              <a:buFont typeface="Arial" panose="020B0604020202020204" pitchFamily="34" charset="0"/>
              <a:buChar char="•"/>
            </a:pPr>
            <a:r>
              <a:rPr lang="en-US" sz="2400" b="0" dirty="0">
                <a:latin typeface="Gill Sans MT" panose="020B0502020104020203" pitchFamily="34" charset="0"/>
              </a:rPr>
              <a:t>Withholding agents are required to submit statement of the withholding</a:t>
            </a:r>
          </a:p>
          <a:p>
            <a:pPr marL="800100" lvl="1" indent="-342900">
              <a:buFont typeface="Arial" panose="020B0604020202020204" pitchFamily="34" charset="0"/>
              <a:buChar char="•"/>
            </a:pPr>
            <a:r>
              <a:rPr lang="en-US" sz="2400" b="0" dirty="0">
                <a:latin typeface="Gill Sans MT" panose="020B0502020104020203" pitchFamily="34" charset="0"/>
              </a:rPr>
              <a:t>Withholding agents are also required to submit information report for payments to resident legal persons</a:t>
            </a:r>
          </a:p>
          <a:p>
            <a:pPr marL="800100" lvl="1" indent="-342900">
              <a:buFont typeface="Arial" panose="020B0604020202020204" pitchFamily="34" charset="0"/>
              <a:buChar char="•"/>
            </a:pPr>
            <a:endParaRPr lang="en-US" sz="2400" b="0" dirty="0">
              <a:latin typeface="Gill Sans MT" panose="020B0502020104020203" pitchFamily="34" charset="0"/>
            </a:endParaRPr>
          </a:p>
          <a:p>
            <a:pPr marL="800100" lvl="1"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1011750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753600" cy="609600"/>
          </a:xfrm>
        </p:spPr>
        <p:txBody>
          <a:bodyPr/>
          <a:lstStyle/>
          <a:p>
            <a:r>
              <a:rPr lang="en-US" sz="3000" dirty="0">
                <a:latin typeface="Gill Sans MT" panose="020B0502020104020203" pitchFamily="34" charset="0"/>
              </a:rPr>
              <a:t>1.2 Filing: Excise, goods and services tax and real estate tax filing requirements</a:t>
            </a:r>
          </a:p>
        </p:txBody>
      </p:sp>
      <p:sp>
        <p:nvSpPr>
          <p:cNvPr id="7171" name="Rectangle 8"/>
          <p:cNvSpPr>
            <a:spLocks noChangeArrowheads="1"/>
          </p:cNvSpPr>
          <p:nvPr/>
        </p:nvSpPr>
        <p:spPr bwMode="auto">
          <a:xfrm>
            <a:off x="660400" y="1524001"/>
            <a:ext cx="83375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a:buFont typeface="Arial" panose="020B0604020202020204" pitchFamily="34" charset="0"/>
              <a:buChar char="•"/>
            </a:pPr>
            <a:r>
              <a:rPr lang="en-US" sz="2400" b="0" dirty="0">
                <a:latin typeface="Gill Sans MT" panose="020B0502020104020203" pitchFamily="34" charset="0"/>
              </a:rPr>
              <a:t>Manufacturers of excisable goods are required to file an excise tax return for each tax period (i.e. Calendar Month)</a:t>
            </a:r>
          </a:p>
          <a:p>
            <a:pPr marL="800100" lvl="1" indent="-342900">
              <a:buFont typeface="Arial" panose="020B0604020202020204" pitchFamily="34" charset="0"/>
              <a:buChar char="•"/>
            </a:pPr>
            <a:endParaRPr lang="en-US" sz="2400" b="0" dirty="0">
              <a:latin typeface="Gill Sans MT" panose="020B0502020104020203" pitchFamily="34" charset="0"/>
            </a:endParaRPr>
          </a:p>
          <a:p>
            <a:pPr marL="800100" lvl="1" indent="-342900">
              <a:buFont typeface="Arial" panose="020B0604020202020204" pitchFamily="34" charset="0"/>
              <a:buChar char="•"/>
            </a:pPr>
            <a:r>
              <a:rPr lang="en-US" sz="2400" b="0" dirty="0">
                <a:latin typeface="Gill Sans MT" panose="020B0502020104020203" pitchFamily="34" charset="0"/>
              </a:rPr>
              <a:t>Manufacturers and service providers who are registered under the Goods and Services tax are required to file an goods and services tax return for each tax period (i.e. Calendar Month)</a:t>
            </a:r>
          </a:p>
          <a:p>
            <a:pPr marL="800100" lvl="1" indent="-342900">
              <a:buFont typeface="Arial" panose="020B0604020202020204" pitchFamily="34" charset="0"/>
              <a:buChar char="•"/>
            </a:pPr>
            <a:endParaRPr lang="en-US" sz="2400" b="0" dirty="0">
              <a:latin typeface="Gill Sans MT" panose="020B0502020104020203" pitchFamily="34" charset="0"/>
            </a:endParaRPr>
          </a:p>
          <a:p>
            <a:pPr marL="800100" lvl="1" indent="-342900">
              <a:buFont typeface="Arial" panose="020B0604020202020204" pitchFamily="34" charset="0"/>
              <a:buChar char="•"/>
            </a:pPr>
            <a:r>
              <a:rPr lang="en-US" sz="2400" b="0" dirty="0">
                <a:latin typeface="Gill Sans MT" panose="020B0502020104020203" pitchFamily="34" charset="0"/>
              </a:rPr>
              <a:t>Real estate owners are required to submit schedule of property after the acquisition of the property.</a:t>
            </a:r>
          </a:p>
        </p:txBody>
      </p:sp>
    </p:spTree>
    <p:extLst>
      <p:ext uri="{BB962C8B-B14F-4D97-AF65-F5344CB8AC3E}">
        <p14:creationId xmlns:p14="http://schemas.microsoft.com/office/powerpoint/2010/main" val="3661311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067800" cy="609600"/>
          </a:xfrm>
        </p:spPr>
        <p:txBody>
          <a:bodyPr/>
          <a:lstStyle/>
          <a:p>
            <a:r>
              <a:rPr lang="en-US" sz="3200" dirty="0">
                <a:latin typeface="Gill Sans MT" panose="020B0502020104020203" pitchFamily="34" charset="0"/>
              </a:rPr>
              <a:t>1.3 Filing: Due dates of filing of tax returns </a:t>
            </a:r>
          </a:p>
        </p:txBody>
      </p:sp>
      <p:sp>
        <p:nvSpPr>
          <p:cNvPr id="7171" name="Rectangle 8"/>
          <p:cNvSpPr>
            <a:spLocks noChangeArrowheads="1"/>
          </p:cNvSpPr>
          <p:nvPr/>
        </p:nvSpPr>
        <p:spPr bwMode="auto">
          <a:xfrm>
            <a:off x="660400" y="1524001"/>
            <a:ext cx="833755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r>
              <a:rPr lang="en-US" sz="2400" b="0" dirty="0">
                <a:latin typeface="Gill Sans MT" panose="020B0502020104020203" pitchFamily="34" charset="0"/>
              </a:rPr>
              <a:t>A taxpayer’s return is considered to have been timely filed if it is received by the tax administration by the due date.</a:t>
            </a:r>
          </a:p>
          <a:p>
            <a:pPr lvl="1"/>
            <a:r>
              <a:rPr lang="en-US" sz="2400" b="0" dirty="0">
                <a:latin typeface="Gill Sans MT" panose="020B0502020104020203" pitchFamily="34" charset="0"/>
              </a:rPr>
              <a:t> Due dates of filing of various taxes are as follows:</a:t>
            </a:r>
          </a:p>
          <a:p>
            <a:pPr marL="800100" lvl="1" indent="-342900">
              <a:buFont typeface="Arial" panose="020B0604020202020204" pitchFamily="34" charset="0"/>
              <a:buChar char="•"/>
            </a:pPr>
            <a:r>
              <a:rPr lang="en-US" sz="2400" b="0" dirty="0">
                <a:latin typeface="Gill Sans MT" panose="020B0502020104020203" pitchFamily="34" charset="0"/>
              </a:rPr>
              <a:t>Excise return		21</a:t>
            </a:r>
            <a:r>
              <a:rPr lang="en-US" sz="2400" b="0" baseline="30000" dirty="0">
                <a:latin typeface="Gill Sans MT" panose="020B0502020104020203" pitchFamily="34" charset="0"/>
              </a:rPr>
              <a:t>st</a:t>
            </a:r>
            <a:r>
              <a:rPr lang="en-US" sz="2400" b="0" dirty="0">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latin typeface="Gill Sans MT" panose="020B0502020104020203" pitchFamily="34" charset="0"/>
              </a:rPr>
              <a:t>GST return		21</a:t>
            </a:r>
            <a:r>
              <a:rPr lang="en-US" sz="2400" b="0" baseline="30000" dirty="0">
                <a:latin typeface="Gill Sans MT" panose="020B0502020104020203" pitchFamily="34" charset="0"/>
              </a:rPr>
              <a:t>st</a:t>
            </a:r>
            <a:r>
              <a:rPr lang="en-US" sz="2400" b="0" dirty="0">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latin typeface="Gill Sans MT" panose="020B0502020104020203" pitchFamily="34" charset="0"/>
              </a:rPr>
              <a:t>CIT annual return	31</a:t>
            </a:r>
            <a:r>
              <a:rPr lang="en-US" sz="2400" b="0" baseline="30000" dirty="0">
                <a:latin typeface="Gill Sans MT" panose="020B0502020104020203" pitchFamily="34" charset="0"/>
              </a:rPr>
              <a:t>st</a:t>
            </a:r>
            <a:r>
              <a:rPr lang="en-US" sz="2400" b="0" dirty="0">
                <a:latin typeface="Gill Sans MT" panose="020B0502020104020203" pitchFamily="34" charset="0"/>
              </a:rPr>
              <a:t> March </a:t>
            </a:r>
          </a:p>
          <a:p>
            <a:pPr marL="800100" lvl="1" indent="-342900">
              <a:buFont typeface="Arial" panose="020B0604020202020204" pitchFamily="34" charset="0"/>
              <a:buChar char="•"/>
            </a:pPr>
            <a:r>
              <a:rPr lang="en-US" sz="2400" b="0" dirty="0">
                <a:latin typeface="Gill Sans MT" panose="020B0502020104020203" pitchFamily="34" charset="0"/>
              </a:rPr>
              <a:t>PIT annual return	31</a:t>
            </a:r>
            <a:r>
              <a:rPr lang="en-US" sz="2400" b="0" baseline="30000" dirty="0">
                <a:latin typeface="Gill Sans MT" panose="020B0502020104020203" pitchFamily="34" charset="0"/>
              </a:rPr>
              <a:t>st</a:t>
            </a:r>
            <a:r>
              <a:rPr lang="en-US" sz="2400" b="0" dirty="0">
                <a:latin typeface="Gill Sans MT" panose="020B0502020104020203" pitchFamily="34" charset="0"/>
              </a:rPr>
              <a:t> March </a:t>
            </a:r>
          </a:p>
          <a:p>
            <a:pPr marL="800100" lvl="1" indent="-342900">
              <a:buFont typeface="Arial" panose="020B0604020202020204" pitchFamily="34" charset="0"/>
              <a:buChar char="•"/>
            </a:pPr>
            <a:r>
              <a:rPr lang="en-US" sz="2400" b="0" dirty="0">
                <a:latin typeface="Gill Sans MT" panose="020B0502020104020203" pitchFamily="34" charset="0"/>
              </a:rPr>
              <a:t>Withholding statement	10</a:t>
            </a:r>
            <a:r>
              <a:rPr lang="en-US" sz="2400" b="0" baseline="30000" dirty="0">
                <a:latin typeface="Gill Sans MT" panose="020B0502020104020203" pitchFamily="34" charset="0"/>
              </a:rPr>
              <a:t>th</a:t>
            </a:r>
            <a:r>
              <a:rPr lang="en-US" sz="2400" b="0" dirty="0">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latin typeface="Gill Sans MT" panose="020B0502020104020203" pitchFamily="34" charset="0"/>
              </a:rPr>
              <a:t>Information report for payments to resident legal persons-15</a:t>
            </a:r>
            <a:r>
              <a:rPr lang="en-US" sz="2400" b="0" baseline="30000" dirty="0">
                <a:latin typeface="Gill Sans MT" panose="020B0502020104020203" pitchFamily="34" charset="0"/>
              </a:rPr>
              <a:t>th</a:t>
            </a:r>
            <a:r>
              <a:rPr lang="en-US" sz="2400" b="0" dirty="0">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latin typeface="Gill Sans MT" panose="020B0502020104020203" pitchFamily="34" charset="0"/>
              </a:rPr>
              <a:t>Schedule of property for the purpose of real estate tax must be submitted within 30 days after the acquisition of the property.</a:t>
            </a:r>
          </a:p>
          <a:p>
            <a:pPr lvl="1"/>
            <a:r>
              <a:rPr lang="en-US" sz="2400" b="0" dirty="0">
                <a:latin typeface="Gill Sans MT" panose="020B0502020104020203" pitchFamily="34" charset="0"/>
              </a:rPr>
              <a:t>Tax returns are due no later than 5:00 p.m. on the due date.</a:t>
            </a:r>
            <a:endParaRPr lang="en-US" sz="2400" dirty="0"/>
          </a:p>
        </p:txBody>
      </p:sp>
    </p:spTree>
    <p:extLst>
      <p:ext uri="{BB962C8B-B14F-4D97-AF65-F5344CB8AC3E}">
        <p14:creationId xmlns:p14="http://schemas.microsoft.com/office/powerpoint/2010/main" val="1412371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067800" cy="609600"/>
          </a:xfrm>
        </p:spPr>
        <p:txBody>
          <a:bodyPr/>
          <a:lstStyle/>
          <a:p>
            <a:r>
              <a:rPr lang="en-US" sz="3200" dirty="0">
                <a:latin typeface="Gill Sans MT" panose="020B0502020104020203" pitchFamily="34" charset="0"/>
              </a:rPr>
              <a:t>1.3 Filing: Due dates of filing of tax returns (</a:t>
            </a:r>
            <a:r>
              <a:rPr lang="en-US" sz="3200" dirty="0">
                <a:solidFill>
                  <a:srgbClr val="FF0000"/>
                </a:solidFill>
                <a:latin typeface="Gill Sans MT" panose="020B0502020104020203" pitchFamily="34" charset="0"/>
              </a:rPr>
              <a:t>proposed system</a:t>
            </a:r>
            <a:r>
              <a:rPr lang="en-US" sz="3200" dirty="0">
                <a:latin typeface="Gill Sans MT" panose="020B0502020104020203" pitchFamily="34" charset="0"/>
              </a:rPr>
              <a:t>) </a:t>
            </a:r>
          </a:p>
        </p:txBody>
      </p:sp>
      <p:sp>
        <p:nvSpPr>
          <p:cNvPr id="7171" name="Rectangle 8"/>
          <p:cNvSpPr>
            <a:spLocks noChangeArrowheads="1"/>
          </p:cNvSpPr>
          <p:nvPr/>
        </p:nvSpPr>
        <p:spPr bwMode="auto">
          <a:xfrm>
            <a:off x="660400" y="1524001"/>
            <a:ext cx="833755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r>
              <a:rPr lang="en-US" sz="2400" b="0" dirty="0">
                <a:solidFill>
                  <a:srgbClr val="FF0000"/>
                </a:solidFill>
                <a:latin typeface="Gill Sans MT" panose="020B0502020104020203" pitchFamily="34" charset="0"/>
              </a:rPr>
              <a:t>A taxpayer’s return is considered to have been timely filed if it is received at the taxpayer’s designated place for filing by the due date.</a:t>
            </a:r>
          </a:p>
          <a:p>
            <a:pPr lvl="1"/>
            <a:r>
              <a:rPr lang="en-US" sz="2400" b="0" dirty="0">
                <a:solidFill>
                  <a:srgbClr val="FF0000"/>
                </a:solidFill>
                <a:latin typeface="Gill Sans MT" panose="020B0502020104020203" pitchFamily="34" charset="0"/>
              </a:rPr>
              <a:t> Due dates of filing of various taxes are as follows:</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Excise return		21</a:t>
            </a:r>
            <a:r>
              <a:rPr lang="en-US" sz="2400" b="0" baseline="30000" dirty="0">
                <a:solidFill>
                  <a:srgbClr val="FF0000"/>
                </a:solidFill>
                <a:latin typeface="Gill Sans MT" panose="020B0502020104020203" pitchFamily="34" charset="0"/>
              </a:rPr>
              <a:t>st</a:t>
            </a:r>
            <a:r>
              <a:rPr lang="en-US" sz="2400" b="0" dirty="0">
                <a:solidFill>
                  <a:srgbClr val="FF0000"/>
                </a:solidFill>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GST return		21</a:t>
            </a:r>
            <a:r>
              <a:rPr lang="en-US" sz="2400" b="0" baseline="30000" dirty="0">
                <a:solidFill>
                  <a:srgbClr val="FF0000"/>
                </a:solidFill>
                <a:latin typeface="Gill Sans MT" panose="020B0502020104020203" pitchFamily="34" charset="0"/>
              </a:rPr>
              <a:t>st</a:t>
            </a:r>
            <a:r>
              <a:rPr lang="en-US" sz="2400" b="0" dirty="0">
                <a:solidFill>
                  <a:srgbClr val="FF0000"/>
                </a:solidFill>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CIT annual return	31</a:t>
            </a:r>
            <a:r>
              <a:rPr lang="en-US" sz="2400" b="0" baseline="30000" dirty="0">
                <a:solidFill>
                  <a:srgbClr val="FF0000"/>
                </a:solidFill>
                <a:latin typeface="Gill Sans MT" panose="020B0502020104020203" pitchFamily="34" charset="0"/>
              </a:rPr>
              <a:t>st</a:t>
            </a:r>
            <a:r>
              <a:rPr lang="en-US" sz="2400" b="0" dirty="0">
                <a:solidFill>
                  <a:srgbClr val="FF0000"/>
                </a:solidFill>
                <a:latin typeface="Gill Sans MT" panose="020B0502020104020203" pitchFamily="34" charset="0"/>
              </a:rPr>
              <a:t> March </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PIT annual return	31</a:t>
            </a:r>
            <a:r>
              <a:rPr lang="en-US" sz="2400" b="0" baseline="30000" dirty="0">
                <a:solidFill>
                  <a:srgbClr val="FF0000"/>
                </a:solidFill>
                <a:latin typeface="Gill Sans MT" panose="020B0502020104020203" pitchFamily="34" charset="0"/>
              </a:rPr>
              <a:t>st</a:t>
            </a:r>
            <a:r>
              <a:rPr lang="en-US" sz="2400" b="0" dirty="0">
                <a:solidFill>
                  <a:srgbClr val="FF0000"/>
                </a:solidFill>
                <a:latin typeface="Gill Sans MT" panose="020B0502020104020203" pitchFamily="34" charset="0"/>
              </a:rPr>
              <a:t> March </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Withholding statement	10</a:t>
            </a:r>
            <a:r>
              <a:rPr lang="en-US" sz="2400" b="0" baseline="30000" dirty="0">
                <a:solidFill>
                  <a:srgbClr val="FF0000"/>
                </a:solidFill>
                <a:latin typeface="Gill Sans MT" panose="020B0502020104020203" pitchFamily="34" charset="0"/>
              </a:rPr>
              <a:t>th</a:t>
            </a:r>
            <a:r>
              <a:rPr lang="en-US" sz="2400" b="0" dirty="0">
                <a:solidFill>
                  <a:srgbClr val="FF0000"/>
                </a:solidFill>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Information report for payments to resident legal persons-15</a:t>
            </a:r>
            <a:r>
              <a:rPr lang="en-US" sz="2400" b="0" baseline="30000" dirty="0">
                <a:solidFill>
                  <a:srgbClr val="FF0000"/>
                </a:solidFill>
                <a:latin typeface="Gill Sans MT" panose="020B0502020104020203" pitchFamily="34" charset="0"/>
              </a:rPr>
              <a:t>th</a:t>
            </a:r>
            <a:r>
              <a:rPr lang="en-US" sz="2400" b="0" dirty="0">
                <a:solidFill>
                  <a:srgbClr val="FF0000"/>
                </a:solidFill>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Schedule of property for the purpose of real estate tax must be submitted within 30 days after the acquisition of the property.</a:t>
            </a:r>
          </a:p>
          <a:p>
            <a:pPr lvl="1"/>
            <a:r>
              <a:rPr lang="en-US" sz="2400" b="0" dirty="0">
                <a:solidFill>
                  <a:srgbClr val="FF0000"/>
                </a:solidFill>
                <a:latin typeface="Gill Sans MT" panose="020B0502020104020203" pitchFamily="34" charset="0"/>
              </a:rPr>
              <a:t>A taxpayer’s tax return is due no later than 11.59 pm in case </a:t>
            </a:r>
            <a:r>
              <a:rPr lang="en-US" sz="2400" b="0" dirty="0">
                <a:solidFill>
                  <a:srgbClr val="E10040"/>
                </a:solidFill>
                <a:latin typeface="Gill Sans MT" panose="020B0502020104020203" pitchFamily="34" charset="0"/>
              </a:rPr>
              <a:t>of electronic channels and 5:00 p.m. in other cases on the due date</a:t>
            </a:r>
          </a:p>
          <a:p>
            <a:pPr lvl="1"/>
            <a:endParaRPr lang="en-US" sz="2400" dirty="0"/>
          </a:p>
        </p:txBody>
      </p:sp>
    </p:spTree>
    <p:extLst>
      <p:ext uri="{BB962C8B-B14F-4D97-AF65-F5344CB8AC3E}">
        <p14:creationId xmlns:p14="http://schemas.microsoft.com/office/powerpoint/2010/main" val="1224609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382000" cy="609600"/>
          </a:xfrm>
        </p:spPr>
        <p:txBody>
          <a:bodyPr/>
          <a:lstStyle/>
          <a:p>
            <a:r>
              <a:rPr lang="en-US" sz="3200" dirty="0">
                <a:latin typeface="Gill Sans MT" panose="020B0502020104020203" pitchFamily="34" charset="0"/>
              </a:rPr>
              <a:t>1.4 Filing: Place of filing of tax returns </a:t>
            </a:r>
          </a:p>
        </p:txBody>
      </p:sp>
      <p:sp>
        <p:nvSpPr>
          <p:cNvPr id="7171" name="Rectangle 8"/>
          <p:cNvSpPr>
            <a:spLocks noChangeArrowheads="1"/>
          </p:cNvSpPr>
          <p:nvPr/>
        </p:nvSpPr>
        <p:spPr bwMode="auto">
          <a:xfrm>
            <a:off x="660400" y="1524001"/>
            <a:ext cx="83375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a:buFont typeface="Arial" panose="020B0604020202020204" pitchFamily="34" charset="0"/>
              <a:buChar char="•"/>
            </a:pPr>
            <a:r>
              <a:rPr lang="en-US" sz="2400" b="0" dirty="0">
                <a:latin typeface="Gill Sans MT" panose="020B0502020104020203" pitchFamily="34" charset="0"/>
              </a:rPr>
              <a:t>Tax returns must be received on or before the due date in the LRA or its designated office.</a:t>
            </a:r>
          </a:p>
          <a:p>
            <a:pPr marL="800100" lvl="1" indent="-342900">
              <a:buFont typeface="Arial" panose="020B0604020202020204" pitchFamily="34" charset="0"/>
              <a:buChar char="•"/>
            </a:pPr>
            <a:endParaRPr lang="en-US" sz="2400" b="0" dirty="0">
              <a:latin typeface="Gill Sans MT" panose="020B0502020104020203" pitchFamily="34" charset="0"/>
            </a:endParaRPr>
          </a:p>
          <a:p>
            <a:pPr marL="800100" lvl="1" indent="-342900">
              <a:buFont typeface="Arial" panose="020B0604020202020204" pitchFamily="34" charset="0"/>
              <a:buChar char="•"/>
            </a:pPr>
            <a:r>
              <a:rPr lang="en-US" sz="2400" b="0" dirty="0">
                <a:latin typeface="Gill Sans MT" panose="020B0502020104020203" pitchFamily="34" charset="0"/>
              </a:rPr>
              <a:t>Taxpayers resident or domiciled outside Liberia and required to file a tax return may file the return </a:t>
            </a:r>
          </a:p>
          <a:p>
            <a:pPr lvl="1"/>
            <a:endParaRPr lang="en-US" sz="2400" b="0" dirty="0">
              <a:latin typeface="Gill Sans MT" panose="020B0502020104020203" pitchFamily="34" charset="0"/>
            </a:endParaRPr>
          </a:p>
          <a:p>
            <a:pPr marL="1257300" lvl="2" indent="-342900">
              <a:buFont typeface="Arial" panose="020B0604020202020204" pitchFamily="34" charset="0"/>
              <a:buChar char="•"/>
            </a:pPr>
            <a:r>
              <a:rPr lang="en-US" sz="2400" b="0" dirty="0">
                <a:latin typeface="Gill Sans MT" panose="020B0502020104020203" pitchFamily="34" charset="0"/>
              </a:rPr>
              <a:t>at the place designated by the LRA for receiving returns in their country of domicile, or </a:t>
            </a:r>
          </a:p>
          <a:p>
            <a:pPr marL="1257300" lvl="2" indent="-342900">
              <a:buFont typeface="Arial" panose="020B0604020202020204" pitchFamily="34" charset="0"/>
              <a:buChar char="•"/>
            </a:pPr>
            <a:r>
              <a:rPr lang="en-US" sz="2400" b="0" dirty="0">
                <a:latin typeface="Gill Sans MT" panose="020B0502020104020203" pitchFamily="34" charset="0"/>
              </a:rPr>
              <a:t>in the LRA office in Monrovia</a:t>
            </a:r>
          </a:p>
          <a:p>
            <a:pPr lvl="1"/>
            <a:endParaRPr lang="en-US" sz="2400" b="0" dirty="0">
              <a:latin typeface="Gill Sans MT" panose="020B0502020104020203" pitchFamily="34" charset="0"/>
            </a:endParaRPr>
          </a:p>
        </p:txBody>
      </p:sp>
    </p:spTree>
    <p:extLst>
      <p:ext uri="{BB962C8B-B14F-4D97-AF65-F5344CB8AC3E}">
        <p14:creationId xmlns:p14="http://schemas.microsoft.com/office/powerpoint/2010/main" val="1283100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1.5 Filing: Method of delivery of filing of tax returns </a:t>
            </a:r>
          </a:p>
        </p:txBody>
      </p:sp>
      <p:sp>
        <p:nvSpPr>
          <p:cNvPr id="7171" name="Rectangle 8"/>
          <p:cNvSpPr>
            <a:spLocks noChangeArrowheads="1"/>
          </p:cNvSpPr>
          <p:nvPr/>
        </p:nvSpPr>
        <p:spPr bwMode="auto">
          <a:xfrm>
            <a:off x="660400" y="1524001"/>
            <a:ext cx="833755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a:buFont typeface="Arial" panose="020B0604020202020204" pitchFamily="34" charset="0"/>
              <a:buChar char="•"/>
            </a:pPr>
            <a:r>
              <a:rPr lang="en-US" sz="2400" b="0" dirty="0">
                <a:latin typeface="Gill Sans MT" panose="020B0502020104020203" pitchFamily="34" charset="0"/>
              </a:rPr>
              <a:t>A tax return may be delivered by any method of delivery, provided it is received by the due date in the designated place.</a:t>
            </a:r>
          </a:p>
          <a:p>
            <a:pPr marL="800100" lvl="1" indent="-342900">
              <a:buFont typeface="Arial" panose="020B0604020202020204" pitchFamily="34" charset="0"/>
              <a:buChar char="•"/>
            </a:pPr>
            <a:r>
              <a:rPr lang="en-US" sz="2400" b="0" dirty="0">
                <a:latin typeface="Gill Sans MT" panose="020B0502020104020203" pitchFamily="34" charset="0"/>
              </a:rPr>
              <a:t>If a return is delivered to an official place of filing other than the taxpayer’s designated place of filing:</a:t>
            </a:r>
          </a:p>
          <a:p>
            <a:pPr marL="1257300" lvl="2" indent="-342900">
              <a:buFont typeface="Arial" panose="020B0604020202020204" pitchFamily="34" charset="0"/>
              <a:buChar char="•"/>
            </a:pPr>
            <a:r>
              <a:rPr lang="en-US" sz="2400" b="0" dirty="0">
                <a:latin typeface="Gill Sans MT" panose="020B0502020104020203" pitchFamily="34" charset="0"/>
              </a:rPr>
              <a:t>it is not considered received at the designated place for filing until it is received in the correct office, or </a:t>
            </a:r>
          </a:p>
          <a:p>
            <a:pPr marL="1257300" lvl="2" indent="-342900">
              <a:buFont typeface="Arial" panose="020B0604020202020204" pitchFamily="34" charset="0"/>
              <a:buChar char="•"/>
            </a:pPr>
            <a:r>
              <a:rPr lang="en-US" sz="2400" b="0" dirty="0">
                <a:latin typeface="Gill Sans MT" panose="020B0502020104020203" pitchFamily="34" charset="0"/>
              </a:rPr>
              <a:t>within 10 days after delivery (provided the taxpayer has proof that delivery was made), whichever is sooner. </a:t>
            </a:r>
          </a:p>
        </p:txBody>
      </p:sp>
    </p:spTree>
    <p:extLst>
      <p:ext uri="{BB962C8B-B14F-4D97-AF65-F5344CB8AC3E}">
        <p14:creationId xmlns:p14="http://schemas.microsoft.com/office/powerpoint/2010/main" val="2649143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1.5 Filing: Method of delivery of filing of tax returns </a:t>
            </a:r>
            <a:r>
              <a:rPr lang="en-US" sz="3200" dirty="0">
                <a:solidFill>
                  <a:srgbClr val="FF0000"/>
                </a:solidFill>
                <a:latin typeface="Gill Sans MT" panose="020B0502020104020203" pitchFamily="34" charset="0"/>
              </a:rPr>
              <a:t>(proposed system)</a:t>
            </a:r>
          </a:p>
        </p:txBody>
      </p:sp>
      <p:sp>
        <p:nvSpPr>
          <p:cNvPr id="7171" name="Rectangle 8"/>
          <p:cNvSpPr>
            <a:spLocks noChangeArrowheads="1"/>
          </p:cNvSpPr>
          <p:nvPr/>
        </p:nvSpPr>
        <p:spPr bwMode="auto">
          <a:xfrm>
            <a:off x="660400" y="1524001"/>
            <a:ext cx="83375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algn="just">
              <a:buFont typeface="Arial" panose="020B0604020202020204" pitchFamily="34" charset="0"/>
              <a:buChar char="•"/>
            </a:pPr>
            <a:r>
              <a:rPr lang="en-US" sz="2800" b="0" dirty="0">
                <a:solidFill>
                  <a:srgbClr val="FF0000"/>
                </a:solidFill>
                <a:latin typeface="Gill Sans MT" panose="020B0502020104020203" pitchFamily="34" charset="0"/>
              </a:rPr>
              <a:t>A tax return or tax payment may be delivered by any method of delivery, provided it is received by the due date in the designated place.</a:t>
            </a:r>
          </a:p>
        </p:txBody>
      </p:sp>
    </p:spTree>
    <p:extLst>
      <p:ext uri="{BB962C8B-B14F-4D97-AF65-F5344CB8AC3E}">
        <p14:creationId xmlns:p14="http://schemas.microsoft.com/office/powerpoint/2010/main" val="2198404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601200" cy="609600"/>
          </a:xfrm>
        </p:spPr>
        <p:txBody>
          <a:bodyPr/>
          <a:lstStyle/>
          <a:p>
            <a:r>
              <a:rPr lang="en-US" sz="3200" dirty="0">
                <a:latin typeface="Gill Sans MT" panose="020B0502020104020203" pitchFamily="34" charset="0"/>
              </a:rPr>
              <a:t>1.6 Filing: Proof that delivery of return was made</a:t>
            </a:r>
          </a:p>
        </p:txBody>
      </p:sp>
      <p:sp>
        <p:nvSpPr>
          <p:cNvPr id="7171" name="Rectangle 8"/>
          <p:cNvSpPr>
            <a:spLocks noChangeArrowheads="1"/>
          </p:cNvSpPr>
          <p:nvPr/>
        </p:nvSpPr>
        <p:spPr bwMode="auto">
          <a:xfrm>
            <a:off x="660400" y="1524001"/>
            <a:ext cx="833755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a:buFont typeface="Arial" panose="020B0604020202020204" pitchFamily="34" charset="0"/>
              <a:buChar char="•"/>
            </a:pPr>
            <a:r>
              <a:rPr lang="en-US" sz="2400" b="0" dirty="0">
                <a:latin typeface="Gill Sans MT" panose="020B0502020104020203" pitchFamily="34" charset="0"/>
              </a:rPr>
              <a:t>A dated and time-stamped receipt issued by the designated place of filing and signed by a person who can be identified as an employee of the LRA at the designated place of filing on the date signed. </a:t>
            </a:r>
          </a:p>
          <a:p>
            <a:pPr marL="800100" lvl="1" indent="-342900">
              <a:buFont typeface="Arial" panose="020B0604020202020204" pitchFamily="34" charset="0"/>
              <a:buChar char="•"/>
            </a:pPr>
            <a:r>
              <a:rPr lang="en-US" sz="2400" b="0" dirty="0">
                <a:latin typeface="Gill Sans MT" panose="020B0502020104020203" pitchFamily="34" charset="0"/>
              </a:rPr>
              <a:t>A certified copy of an approved delivery service label that includes the following: </a:t>
            </a:r>
          </a:p>
          <a:p>
            <a:pPr marL="1257300" lvl="2" indent="-342900">
              <a:buFont typeface="Arial" panose="020B0604020202020204" pitchFamily="34" charset="0"/>
              <a:buChar char="•"/>
            </a:pPr>
            <a:r>
              <a:rPr lang="en-US" sz="2400" b="0" dirty="0">
                <a:latin typeface="Gill Sans MT" panose="020B0502020104020203" pitchFamily="34" charset="0"/>
              </a:rPr>
              <a:t>the correct name and address of the designated place for filing; </a:t>
            </a:r>
          </a:p>
          <a:p>
            <a:pPr marL="1257300" lvl="2" indent="-342900">
              <a:buFont typeface="Arial" panose="020B0604020202020204" pitchFamily="34" charset="0"/>
              <a:buChar char="•"/>
            </a:pPr>
            <a:r>
              <a:rPr lang="en-US" sz="2400" b="0" dirty="0">
                <a:latin typeface="Gill Sans MT" panose="020B0502020104020203" pitchFamily="34" charset="0"/>
              </a:rPr>
              <a:t>the signature of a recipient who can be identified as a LRA employee at the designated place of filing on the date signed; and</a:t>
            </a:r>
          </a:p>
          <a:p>
            <a:pPr marL="1257300" lvl="2" indent="-342900">
              <a:buFont typeface="Arial" panose="020B0604020202020204" pitchFamily="34" charset="0"/>
              <a:buChar char="•"/>
            </a:pPr>
            <a:r>
              <a:rPr lang="en-US" sz="2400" b="0" dirty="0">
                <a:latin typeface="Gill Sans MT" panose="020B0502020104020203" pitchFamily="34" charset="0"/>
              </a:rPr>
              <a:t>the date of receipt (or other information sufficient to establish the date of delivery). </a:t>
            </a:r>
          </a:p>
          <a:p>
            <a:pPr marL="800100" lvl="1" indent="-342900">
              <a:buFont typeface="Arial" panose="020B0604020202020204" pitchFamily="34" charset="0"/>
              <a:buChar char="•"/>
            </a:pPr>
            <a:r>
              <a:rPr lang="en-US" sz="2400" b="0" dirty="0">
                <a:latin typeface="Gill Sans MT" panose="020B0502020104020203" pitchFamily="34" charset="0"/>
              </a:rPr>
              <a:t>Approved delivery services are: DHL, EMS and any other services designated by the LRA. </a:t>
            </a:r>
          </a:p>
        </p:txBody>
      </p:sp>
    </p:spTree>
    <p:extLst>
      <p:ext uri="{BB962C8B-B14F-4D97-AF65-F5344CB8AC3E}">
        <p14:creationId xmlns:p14="http://schemas.microsoft.com/office/powerpoint/2010/main" val="464267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601200" cy="609600"/>
          </a:xfrm>
        </p:spPr>
        <p:txBody>
          <a:bodyPr/>
          <a:lstStyle/>
          <a:p>
            <a:r>
              <a:rPr lang="en-US" sz="3200" dirty="0">
                <a:latin typeface="Gill Sans MT" panose="020B0502020104020203" pitchFamily="34" charset="0"/>
              </a:rPr>
              <a:t>1.6 Filing: Proof that delivery of return was made (</a:t>
            </a:r>
            <a:r>
              <a:rPr lang="en-US" sz="3200" dirty="0">
                <a:solidFill>
                  <a:srgbClr val="FF0000"/>
                </a:solidFill>
                <a:latin typeface="Gill Sans MT" panose="020B0502020104020203" pitchFamily="34" charset="0"/>
              </a:rPr>
              <a:t>proposed system</a:t>
            </a:r>
            <a:r>
              <a:rPr lang="en-US" sz="3200" dirty="0">
                <a:latin typeface="Gill Sans MT" panose="020B0502020104020203" pitchFamily="34" charset="0"/>
              </a:rPr>
              <a:t>)</a:t>
            </a:r>
          </a:p>
        </p:txBody>
      </p:sp>
      <p:sp>
        <p:nvSpPr>
          <p:cNvPr id="7171" name="Rectangle 8"/>
          <p:cNvSpPr>
            <a:spLocks noChangeArrowheads="1"/>
          </p:cNvSpPr>
          <p:nvPr/>
        </p:nvSpPr>
        <p:spPr bwMode="auto">
          <a:xfrm>
            <a:off x="660400" y="1524001"/>
            <a:ext cx="833755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 typeface="Arial" panose="020B0604020202020204" pitchFamily="34" charset="0"/>
              <a:buChar char="•"/>
            </a:pPr>
            <a:r>
              <a:rPr lang="en-US" sz="2400" b="0" dirty="0">
                <a:solidFill>
                  <a:srgbClr val="FF0000"/>
                </a:solidFill>
                <a:latin typeface="Gill Sans MT" panose="020B0502020104020203" pitchFamily="34" charset="0"/>
              </a:rPr>
              <a:t>Proof of timely filing is made by presentation of any of the following:</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A dated, stamped  and signed receipt issued by the designated place of filing.</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A certified copy of an approved delivery service (i.e. DHL, 	EMS and any other services designated by the LRA) label showing the correct name and address of the designated place for filing;  date and signature of recipient.</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In case of e-filing a copy of the confirmation email and the attached electronic form with the submission date shown.</a:t>
            </a:r>
          </a:p>
          <a:p>
            <a:pPr marL="800100" lvl="1" indent="-342900">
              <a:buFont typeface="Arial" panose="020B0604020202020204" pitchFamily="34" charset="0"/>
              <a:buChar char="•"/>
            </a:pPr>
            <a:endParaRPr lang="en-US" sz="2400" b="0" dirty="0">
              <a:solidFill>
                <a:srgbClr val="FF0000"/>
              </a:solidFill>
              <a:latin typeface="Gill Sans MT" panose="020B0502020104020203" pitchFamily="34" charset="0"/>
            </a:endParaRPr>
          </a:p>
        </p:txBody>
      </p:sp>
    </p:spTree>
    <p:extLst>
      <p:ext uri="{BB962C8B-B14F-4D97-AF65-F5344CB8AC3E}">
        <p14:creationId xmlns:p14="http://schemas.microsoft.com/office/powerpoint/2010/main" val="4023400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601200" cy="609600"/>
          </a:xfrm>
        </p:spPr>
        <p:txBody>
          <a:bodyPr/>
          <a:lstStyle/>
          <a:p>
            <a:r>
              <a:rPr lang="en-US" sz="3200" dirty="0">
                <a:latin typeface="Gill Sans MT" panose="020B0502020104020203" pitchFamily="34" charset="0"/>
              </a:rPr>
              <a:t>1.7 Filing: Extension of time to file tax returns </a:t>
            </a:r>
          </a:p>
        </p:txBody>
      </p:sp>
      <p:sp>
        <p:nvSpPr>
          <p:cNvPr id="7171" name="Rectangle 8"/>
          <p:cNvSpPr>
            <a:spLocks noChangeArrowheads="1"/>
          </p:cNvSpPr>
          <p:nvPr/>
        </p:nvSpPr>
        <p:spPr bwMode="auto">
          <a:xfrm>
            <a:off x="660400" y="1524001"/>
            <a:ext cx="83375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r>
              <a:rPr lang="en-US" sz="2400" b="0" dirty="0">
                <a:latin typeface="Gill Sans MT" panose="020B0502020104020203" pitchFamily="34" charset="0"/>
              </a:rPr>
              <a:t>A taxpayer can apply for an extension of time to file tax returns.</a:t>
            </a:r>
          </a:p>
          <a:p>
            <a:pPr lvl="1"/>
            <a:endParaRPr lang="en-US" sz="2400" b="0" dirty="0">
              <a:latin typeface="Gill Sans MT" panose="020B0502020104020203" pitchFamily="34" charset="0"/>
            </a:endParaRPr>
          </a:p>
          <a:p>
            <a:pPr lvl="1"/>
            <a:r>
              <a:rPr lang="en-US" sz="2400" b="0" dirty="0">
                <a:latin typeface="Gill Sans MT" panose="020B0502020104020203" pitchFamily="34" charset="0"/>
              </a:rPr>
              <a:t>Upon application in writing by a taxpayer, the Commissioner General may, where good cause is shown, extend the period within which a return is to be filed. </a:t>
            </a:r>
          </a:p>
          <a:p>
            <a:pPr lvl="1"/>
            <a:endParaRPr lang="en-US" sz="2400" b="0" dirty="0">
              <a:latin typeface="Gill Sans MT" panose="020B0502020104020203" pitchFamily="34" charset="0"/>
            </a:endParaRPr>
          </a:p>
          <a:p>
            <a:pPr lvl="1"/>
            <a:r>
              <a:rPr lang="en-US" sz="2400" b="0" dirty="0">
                <a:latin typeface="Gill Sans MT" panose="020B0502020104020203" pitchFamily="34" charset="0"/>
              </a:rPr>
              <a:t>The granting of a filing extension does not alter the due date for payment of the tax. </a:t>
            </a:r>
          </a:p>
          <a:p>
            <a:pPr lvl="1"/>
            <a:endParaRPr lang="en-US" sz="2400" b="0" dirty="0">
              <a:latin typeface="Gill Sans MT" panose="020B0502020104020203" pitchFamily="34" charset="0"/>
            </a:endParaRPr>
          </a:p>
        </p:txBody>
      </p:sp>
    </p:spTree>
    <p:extLst>
      <p:ext uri="{BB962C8B-B14F-4D97-AF65-F5344CB8AC3E}">
        <p14:creationId xmlns:p14="http://schemas.microsoft.com/office/powerpoint/2010/main" val="1954341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677400" cy="609600"/>
          </a:xfrm>
        </p:spPr>
        <p:txBody>
          <a:bodyPr/>
          <a:lstStyle/>
          <a:p>
            <a:r>
              <a:rPr lang="en-US" sz="3200" dirty="0">
                <a:latin typeface="Gill Sans MT" panose="020B0502020104020203" pitchFamily="34" charset="0"/>
              </a:rPr>
              <a:t>1.8 Filing: Confidentiality of tax return information</a:t>
            </a:r>
          </a:p>
        </p:txBody>
      </p:sp>
      <p:sp>
        <p:nvSpPr>
          <p:cNvPr id="7171" name="Rectangle 8"/>
          <p:cNvSpPr>
            <a:spLocks noChangeArrowheads="1"/>
          </p:cNvSpPr>
          <p:nvPr/>
        </p:nvSpPr>
        <p:spPr bwMode="auto">
          <a:xfrm>
            <a:off x="660400" y="1524001"/>
            <a:ext cx="8337550"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0" dirty="0">
                <a:latin typeface="Gill Sans MT" panose="020B0502020104020203" pitchFamily="34" charset="0"/>
              </a:rPr>
              <a:t>A taxpayer’s tax return, the information contained therein, and any other information obtained from the taxpayer or about the taxpayer in the course of the tax collection, audit, investigation, or enforcement process is confidential.</a:t>
            </a:r>
          </a:p>
          <a:p>
            <a:endParaRPr lang="en-US" sz="2400" b="0" dirty="0">
              <a:latin typeface="Gill Sans MT" panose="020B0502020104020203" pitchFamily="34" charset="0"/>
            </a:endParaRPr>
          </a:p>
          <a:p>
            <a:r>
              <a:rPr lang="en-US" sz="2400" b="0" dirty="0">
                <a:latin typeface="Gill Sans MT" panose="020B0502020104020203" pitchFamily="34" charset="0"/>
              </a:rPr>
              <a:t>No officer, agent, or employee of the LRA and the LRA is permitted to disclose confidential information received in an official capacity except under the specified situation.</a:t>
            </a:r>
          </a:p>
          <a:p>
            <a:endParaRPr lang="en-US" sz="2400" b="0" dirty="0">
              <a:latin typeface="Gill Sans MT" panose="020B0502020104020203" pitchFamily="34" charset="0"/>
            </a:endParaRPr>
          </a:p>
          <a:p>
            <a:r>
              <a:rPr lang="en-US" sz="2400" b="0" dirty="0">
                <a:latin typeface="Gill Sans MT" panose="020B0502020104020203" pitchFamily="34" charset="0"/>
              </a:rPr>
              <a:t>Information concerning a taxpayer may be disclosed to another person with the taxpayer’s written consent. </a:t>
            </a:r>
          </a:p>
          <a:p>
            <a:endParaRPr lang="en-US" sz="2000" b="0" dirty="0">
              <a:latin typeface="Gill Sans MT" panose="020B0502020104020203" pitchFamily="34" charset="0"/>
            </a:endParaRPr>
          </a:p>
        </p:txBody>
      </p:sp>
    </p:spTree>
    <p:extLst>
      <p:ext uri="{BB962C8B-B14F-4D97-AF65-F5344CB8AC3E}">
        <p14:creationId xmlns:p14="http://schemas.microsoft.com/office/powerpoint/2010/main" val="1154223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677400" cy="609600"/>
          </a:xfrm>
        </p:spPr>
        <p:txBody>
          <a:bodyPr/>
          <a:lstStyle/>
          <a:p>
            <a:r>
              <a:rPr lang="en-US" sz="2800" dirty="0">
                <a:latin typeface="Gill Sans MT" panose="020B0502020104020203" pitchFamily="34" charset="0"/>
              </a:rPr>
              <a:t>1.9 Filing: Disclosure of confidential information on tax returns to specified persons or agencies</a:t>
            </a:r>
          </a:p>
        </p:txBody>
      </p:sp>
      <p:sp>
        <p:nvSpPr>
          <p:cNvPr id="7171" name="Rectangle 8"/>
          <p:cNvSpPr>
            <a:spLocks noChangeArrowheads="1"/>
          </p:cNvSpPr>
          <p:nvPr/>
        </p:nvSpPr>
        <p:spPr bwMode="auto">
          <a:xfrm>
            <a:off x="660400" y="1524001"/>
            <a:ext cx="8337550" cy="603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0" dirty="0">
                <a:latin typeface="Gill Sans MT" panose="020B0502020104020203" pitchFamily="34" charset="0"/>
              </a:rPr>
              <a:t>Without the taxpayer’s written consent, an officer, agent, or employee of the LRA may disclose confidential information on tax returns only to the following persons or agencies:</a:t>
            </a:r>
          </a:p>
          <a:p>
            <a:pPr marL="342900" indent="-342900">
              <a:buFont typeface="Arial" panose="020B0604020202020204" pitchFamily="34" charset="0"/>
              <a:buChar char="•"/>
            </a:pPr>
            <a:r>
              <a:rPr lang="en-US" sz="1800" b="0" dirty="0">
                <a:latin typeface="Gill Sans MT" panose="020B0502020104020203" pitchFamily="34" charset="0"/>
              </a:rPr>
              <a:t>Other agents or employees of the tax authorities in the course of and for the purpose of carrying out their official duties; </a:t>
            </a:r>
          </a:p>
          <a:p>
            <a:pPr marL="342900" indent="-342900">
              <a:buFont typeface="Arial" panose="020B0604020202020204" pitchFamily="34" charset="0"/>
              <a:buChar char="•"/>
            </a:pPr>
            <a:r>
              <a:rPr lang="en-US" sz="1800" b="0" dirty="0">
                <a:latin typeface="Gill Sans MT" panose="020B0502020104020203" pitchFamily="34" charset="0"/>
              </a:rPr>
              <a:t>Law enforcement agencies, for the purpose of the prosecution of a person who has committed tax violations or offenses; </a:t>
            </a:r>
          </a:p>
          <a:p>
            <a:pPr marL="342900" indent="-342900">
              <a:buFont typeface="Arial" panose="020B0604020202020204" pitchFamily="34" charset="0"/>
              <a:buChar char="•"/>
            </a:pPr>
            <a:r>
              <a:rPr lang="en-US" sz="1800" b="0" dirty="0">
                <a:latin typeface="Gill Sans MT" panose="020B0502020104020203" pitchFamily="34" charset="0"/>
              </a:rPr>
              <a:t>A court, in proceedings to establish a taxpayer’s tax liability, responsibility for tax violations or offenses, or in a criminal case; </a:t>
            </a:r>
          </a:p>
          <a:p>
            <a:pPr marL="342900" indent="-342900">
              <a:buFont typeface="Arial" panose="020B0604020202020204" pitchFamily="34" charset="0"/>
              <a:buChar char="•"/>
            </a:pPr>
            <a:r>
              <a:rPr lang="en-US" sz="1800" b="0" dirty="0">
                <a:latin typeface="Gill Sans MT" panose="020B0502020104020203" pitchFamily="34" charset="0"/>
              </a:rPr>
              <a:t>The tax authorities of a foreign country in accordance with international treaties or agreements; </a:t>
            </a:r>
          </a:p>
          <a:p>
            <a:pPr marL="342900" indent="-342900">
              <a:buFont typeface="Arial" panose="020B0604020202020204" pitchFamily="34" charset="0"/>
              <a:buChar char="•"/>
            </a:pPr>
            <a:r>
              <a:rPr lang="en-US" sz="1800" b="0" dirty="0">
                <a:latin typeface="Gill Sans MT" panose="020B0502020104020203" pitchFamily="34" charset="0"/>
              </a:rPr>
              <a:t>Government financial authorities of the Republic of Liberia to the extent necessary in administering the law on budget; </a:t>
            </a:r>
          </a:p>
          <a:p>
            <a:pPr marL="342900" indent="-342900">
              <a:buFont typeface="Arial" panose="020B0604020202020204" pitchFamily="34" charset="0"/>
              <a:buChar char="•"/>
            </a:pPr>
            <a:r>
              <a:rPr lang="en-US" sz="1800" b="0" dirty="0">
                <a:latin typeface="Gill Sans MT" panose="020B0502020104020203" pitchFamily="34" charset="0"/>
              </a:rPr>
              <a:t>The customs authorities, for purposes of administering the customs legislation, and also to authorities that have the right to administer taxes according to the LRC, for purposes of administering those taxes. </a:t>
            </a:r>
          </a:p>
          <a:p>
            <a:pPr marL="342900" indent="-342900">
              <a:buFont typeface="Arial" panose="020B0604020202020204" pitchFamily="34" charset="0"/>
              <a:buChar char="•"/>
            </a:pPr>
            <a:r>
              <a:rPr lang="en-US" sz="1800" b="0" dirty="0">
                <a:latin typeface="Gill Sans MT" panose="020B0502020104020203" pitchFamily="34" charset="0"/>
              </a:rPr>
              <a:t>To the administrator of the Extractive Industries Transparency Initiative (EITI) to the extent necessary for Liberia’s participation in and compliance with the EITI, including the publication of disaggregated reports that may identify payments by persons or projects. </a:t>
            </a:r>
          </a:p>
          <a:p>
            <a:endParaRPr lang="en-US" sz="2000" b="0" dirty="0">
              <a:latin typeface="Gill Sans MT" panose="020B0502020104020203" pitchFamily="34" charset="0"/>
            </a:endParaRPr>
          </a:p>
        </p:txBody>
      </p:sp>
    </p:spTree>
    <p:extLst>
      <p:ext uri="{BB962C8B-B14F-4D97-AF65-F5344CB8AC3E}">
        <p14:creationId xmlns:p14="http://schemas.microsoft.com/office/powerpoint/2010/main" val="3144416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906000" cy="609600"/>
          </a:xfrm>
        </p:spPr>
        <p:txBody>
          <a:bodyPr/>
          <a:lstStyle/>
          <a:p>
            <a:r>
              <a:rPr lang="en-US" sz="3200" dirty="0">
                <a:latin typeface="Gill Sans MT" panose="020B0502020104020203" pitchFamily="34" charset="0"/>
              </a:rPr>
              <a:t>1.10 Filing: Duty of persons to whom information </a:t>
            </a:r>
            <a:r>
              <a:rPr lang="en-US" sz="3600" dirty="0">
                <a:latin typeface="Gill Sans MT" panose="020B0502020104020203" pitchFamily="34" charset="0"/>
              </a:rPr>
              <a:t>on tax returns </a:t>
            </a:r>
            <a:r>
              <a:rPr lang="en-US" sz="3200" dirty="0">
                <a:latin typeface="Gill Sans MT" panose="020B0502020104020203" pitchFamily="34" charset="0"/>
              </a:rPr>
              <a:t>is disclosed</a:t>
            </a:r>
          </a:p>
        </p:txBody>
      </p:sp>
      <p:sp>
        <p:nvSpPr>
          <p:cNvPr id="7171" name="Rectangle 8"/>
          <p:cNvSpPr>
            <a:spLocks noChangeArrowheads="1"/>
          </p:cNvSpPr>
          <p:nvPr/>
        </p:nvSpPr>
        <p:spPr bwMode="auto">
          <a:xfrm>
            <a:off x="660400" y="1524001"/>
            <a:ext cx="833755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 typeface="Arial" panose="020B0604020202020204" pitchFamily="34" charset="0"/>
              <a:buChar char="•"/>
            </a:pPr>
            <a:r>
              <a:rPr lang="en-US" sz="2000" b="0" dirty="0">
                <a:latin typeface="Gill Sans MT" panose="020B0502020104020203" pitchFamily="34" charset="0"/>
              </a:rPr>
              <a:t>Persons who receive information about tax returns shall maintain secrecy regarding that information, except to the minimum extent necessary to achieve the object for which disclosure is permitted. </a:t>
            </a:r>
          </a:p>
          <a:p>
            <a:pPr marL="342900" indent="-342900">
              <a:buFont typeface="Arial" panose="020B0604020202020204" pitchFamily="34" charset="0"/>
              <a:buChar char="•"/>
            </a:pPr>
            <a:r>
              <a:rPr lang="en-US" sz="2000" b="0" dirty="0">
                <a:latin typeface="Gill Sans MT" panose="020B0502020104020203" pitchFamily="34" charset="0"/>
              </a:rPr>
              <a:t>Except for information received under the exceptions, a person who receives information the disclosure of which is regulated may not disclose the information and must return documents reflecting the information to the Commissioner General. </a:t>
            </a:r>
          </a:p>
          <a:p>
            <a:pPr marL="342900" indent="-342900">
              <a:buFont typeface="Arial" panose="020B0604020202020204" pitchFamily="34" charset="0"/>
              <a:buChar char="•"/>
            </a:pPr>
            <a:r>
              <a:rPr lang="en-US" sz="2000" b="0" dirty="0">
                <a:latin typeface="Gill Sans MT" panose="020B0502020104020203" pitchFamily="34" charset="0"/>
              </a:rPr>
              <a:t>Any person who discloses confidential information in violation is guilty of a criminal offense and, if convicted, is subject to a penalty of up to LD 800,000, a term of imprisonment of up to one year, or both. </a:t>
            </a:r>
            <a:endParaRPr lang="en-GB" sz="2000" b="0" dirty="0">
              <a:latin typeface="Gill Sans MT" panose="020B0502020104020203" pitchFamily="34" charset="0"/>
            </a:endParaRPr>
          </a:p>
        </p:txBody>
      </p:sp>
    </p:spTree>
    <p:extLst>
      <p:ext uri="{BB962C8B-B14F-4D97-AF65-F5344CB8AC3E}">
        <p14:creationId xmlns:p14="http://schemas.microsoft.com/office/powerpoint/2010/main" val="4178394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067800" cy="609600"/>
          </a:xfrm>
        </p:spPr>
        <p:txBody>
          <a:bodyPr/>
          <a:lstStyle/>
          <a:p>
            <a:r>
              <a:rPr lang="en-US" sz="3200" dirty="0">
                <a:latin typeface="Gill Sans MT" panose="020B0502020104020203" pitchFamily="34" charset="0"/>
              </a:rPr>
              <a:t>2.1 Payment: Due dates of payment of tax  </a:t>
            </a:r>
          </a:p>
        </p:txBody>
      </p:sp>
      <p:sp>
        <p:nvSpPr>
          <p:cNvPr id="7171" name="Rectangle 8"/>
          <p:cNvSpPr>
            <a:spLocks noChangeArrowheads="1"/>
          </p:cNvSpPr>
          <p:nvPr/>
        </p:nvSpPr>
        <p:spPr bwMode="auto">
          <a:xfrm>
            <a:off x="660400" y="1524001"/>
            <a:ext cx="833755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r>
              <a:rPr lang="en-US" sz="2400" b="0" dirty="0">
                <a:latin typeface="Gill Sans MT" panose="020B0502020104020203" pitchFamily="34" charset="0"/>
              </a:rPr>
              <a:t>A tax payment is considered to have been made in a timely manner if it is received within the due date.</a:t>
            </a:r>
          </a:p>
          <a:p>
            <a:pPr lvl="1"/>
            <a:r>
              <a:rPr lang="en-US" sz="2400" b="0" dirty="0">
                <a:latin typeface="Gill Sans MT" panose="020B0502020104020203" pitchFamily="34" charset="0"/>
              </a:rPr>
              <a:t> Due dates for the payment of various taxes are as follows:</a:t>
            </a:r>
          </a:p>
          <a:p>
            <a:pPr marL="800100" lvl="1" indent="-342900">
              <a:buFont typeface="Arial" panose="020B0604020202020204" pitchFamily="34" charset="0"/>
              <a:buChar char="•"/>
            </a:pPr>
            <a:r>
              <a:rPr lang="en-US" sz="2400" b="0" dirty="0">
                <a:latin typeface="Gill Sans MT" panose="020B0502020104020203" pitchFamily="34" charset="0"/>
              </a:rPr>
              <a:t> Excise tax		21</a:t>
            </a:r>
            <a:r>
              <a:rPr lang="en-US" sz="2400" b="0" baseline="30000" dirty="0">
                <a:latin typeface="Gill Sans MT" panose="020B0502020104020203" pitchFamily="34" charset="0"/>
              </a:rPr>
              <a:t>st</a:t>
            </a:r>
            <a:r>
              <a:rPr lang="en-US" sz="2400" b="0" dirty="0">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latin typeface="Gill Sans MT" panose="020B0502020104020203" pitchFamily="34" charset="0"/>
              </a:rPr>
              <a:t>GST 			21</a:t>
            </a:r>
            <a:r>
              <a:rPr lang="en-US" sz="2400" b="0" baseline="30000" dirty="0">
                <a:latin typeface="Gill Sans MT" panose="020B0502020104020203" pitchFamily="34" charset="0"/>
              </a:rPr>
              <a:t>st</a:t>
            </a:r>
            <a:r>
              <a:rPr lang="en-US" sz="2400" b="0" dirty="0">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latin typeface="Gill Sans MT" panose="020B0502020104020203" pitchFamily="34" charset="0"/>
              </a:rPr>
              <a:t>CIT 			31</a:t>
            </a:r>
            <a:r>
              <a:rPr lang="en-US" sz="2400" b="0" baseline="30000" dirty="0">
                <a:latin typeface="Gill Sans MT" panose="020B0502020104020203" pitchFamily="34" charset="0"/>
              </a:rPr>
              <a:t>st</a:t>
            </a:r>
            <a:r>
              <a:rPr lang="en-US" sz="2400" b="0" dirty="0">
                <a:latin typeface="Gill Sans MT" panose="020B0502020104020203" pitchFamily="34" charset="0"/>
              </a:rPr>
              <a:t> March </a:t>
            </a:r>
          </a:p>
          <a:p>
            <a:pPr marL="800100" lvl="1" indent="-342900">
              <a:buFont typeface="Arial" panose="020B0604020202020204" pitchFamily="34" charset="0"/>
              <a:buChar char="•"/>
            </a:pPr>
            <a:r>
              <a:rPr lang="en-US" sz="2000" b="0" dirty="0">
                <a:latin typeface="Gill Sans MT" panose="020B0502020104020203" pitchFamily="34" charset="0"/>
              </a:rPr>
              <a:t>CIT Quarterly Payment	</a:t>
            </a:r>
            <a:r>
              <a:rPr lang="en-US" sz="2000" b="0" dirty="0">
                <a:solidFill>
                  <a:srgbClr val="FF0000"/>
                </a:solidFill>
                <a:latin typeface="Gill Sans MT" panose="020B0502020104020203" pitchFamily="34" charset="0"/>
              </a:rPr>
              <a:t> </a:t>
            </a:r>
            <a:r>
              <a:rPr lang="en-US" sz="2000" b="0" dirty="0">
                <a:latin typeface="Gill Sans MT" panose="020B0502020104020203" pitchFamily="34" charset="0"/>
              </a:rPr>
              <a:t>15-  April, July, October &amp; January</a:t>
            </a:r>
          </a:p>
          <a:p>
            <a:pPr marL="800100" lvl="1" indent="-342900">
              <a:buFont typeface="Arial" panose="020B0604020202020204" pitchFamily="34" charset="0"/>
              <a:buChar char="•"/>
            </a:pPr>
            <a:r>
              <a:rPr lang="en-US" sz="2400" b="0" dirty="0">
                <a:latin typeface="Gill Sans MT" panose="020B0502020104020203" pitchFamily="34" charset="0"/>
              </a:rPr>
              <a:t>PIT 			31</a:t>
            </a:r>
            <a:r>
              <a:rPr lang="en-US" sz="2400" b="0" baseline="30000" dirty="0">
                <a:latin typeface="Gill Sans MT" panose="020B0502020104020203" pitchFamily="34" charset="0"/>
              </a:rPr>
              <a:t>st</a:t>
            </a:r>
            <a:r>
              <a:rPr lang="en-US" sz="2400" b="0" dirty="0">
                <a:latin typeface="Gill Sans MT" panose="020B0502020104020203" pitchFamily="34" charset="0"/>
              </a:rPr>
              <a:t> March </a:t>
            </a:r>
          </a:p>
          <a:p>
            <a:pPr marL="800100" lvl="1" indent="-342900">
              <a:buFont typeface="Arial" panose="020B0604020202020204" pitchFamily="34" charset="0"/>
              <a:buChar char="•"/>
            </a:pPr>
            <a:r>
              <a:rPr lang="en-US" sz="2000" b="0" dirty="0">
                <a:latin typeface="Gill Sans MT" panose="020B0502020104020203" pitchFamily="34" charset="0"/>
              </a:rPr>
              <a:t>PIT Quarterly Payment	 15-  April, July, October &amp; January</a:t>
            </a:r>
          </a:p>
          <a:p>
            <a:pPr marL="800100" lvl="1" indent="-342900">
              <a:buFont typeface="Arial" panose="020B0604020202020204" pitchFamily="34" charset="0"/>
              <a:buChar char="•"/>
            </a:pPr>
            <a:r>
              <a:rPr lang="en-US" sz="2400" b="0" dirty="0">
                <a:latin typeface="Gill Sans MT" panose="020B0502020104020203" pitchFamily="34" charset="0"/>
              </a:rPr>
              <a:t>Withholding statement	10</a:t>
            </a:r>
            <a:r>
              <a:rPr lang="en-US" sz="2400" b="0" baseline="30000" dirty="0">
                <a:latin typeface="Gill Sans MT" panose="020B0502020104020203" pitchFamily="34" charset="0"/>
              </a:rPr>
              <a:t>th</a:t>
            </a:r>
            <a:r>
              <a:rPr lang="en-US" sz="2400" b="0" dirty="0">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latin typeface="Gill Sans MT" panose="020B0502020104020203" pitchFamily="34" charset="0"/>
              </a:rPr>
              <a:t>Real estate tax		1</a:t>
            </a:r>
            <a:r>
              <a:rPr lang="en-US" sz="2400" b="0" baseline="30000" dirty="0">
                <a:latin typeface="Gill Sans MT" panose="020B0502020104020203" pitchFamily="34" charset="0"/>
              </a:rPr>
              <a:t>st</a:t>
            </a:r>
            <a:r>
              <a:rPr lang="en-US" sz="2400" b="0" dirty="0">
                <a:latin typeface="Gill Sans MT" panose="020B0502020104020203" pitchFamily="34" charset="0"/>
              </a:rPr>
              <a:t> July</a:t>
            </a:r>
          </a:p>
          <a:p>
            <a:pPr lvl="1"/>
            <a:r>
              <a:rPr lang="en-US" sz="2400" b="0" dirty="0">
                <a:latin typeface="Gill Sans MT" panose="020B0502020104020203" pitchFamily="34" charset="0"/>
              </a:rPr>
              <a:t>Tax payments are due no later than 5:00 p.m. on the due date.</a:t>
            </a:r>
            <a:endParaRPr lang="en-US" sz="2400" dirty="0"/>
          </a:p>
        </p:txBody>
      </p:sp>
    </p:spTree>
    <p:extLst>
      <p:ext uri="{BB962C8B-B14F-4D97-AF65-F5344CB8AC3E}">
        <p14:creationId xmlns:p14="http://schemas.microsoft.com/office/powerpoint/2010/main" val="968176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067800" cy="609600"/>
          </a:xfrm>
        </p:spPr>
        <p:txBody>
          <a:bodyPr/>
          <a:lstStyle/>
          <a:p>
            <a:r>
              <a:rPr lang="en-US" sz="3200" dirty="0">
                <a:latin typeface="Gill Sans MT" panose="020B0502020104020203" pitchFamily="34" charset="0"/>
              </a:rPr>
              <a:t>2.1 Payment: Due dates of payment of tax (</a:t>
            </a:r>
            <a:r>
              <a:rPr lang="en-US" sz="3200" dirty="0">
                <a:solidFill>
                  <a:srgbClr val="FF0000"/>
                </a:solidFill>
                <a:latin typeface="Gill Sans MT" panose="020B0502020104020203" pitchFamily="34" charset="0"/>
              </a:rPr>
              <a:t>proposed system</a:t>
            </a:r>
            <a:r>
              <a:rPr lang="en-US" sz="3200" dirty="0">
                <a:latin typeface="Gill Sans MT" panose="020B0502020104020203" pitchFamily="34" charset="0"/>
              </a:rPr>
              <a:t>) </a:t>
            </a:r>
          </a:p>
        </p:txBody>
      </p:sp>
      <p:sp>
        <p:nvSpPr>
          <p:cNvPr id="7171" name="Rectangle 8"/>
          <p:cNvSpPr>
            <a:spLocks noChangeArrowheads="1"/>
          </p:cNvSpPr>
          <p:nvPr/>
        </p:nvSpPr>
        <p:spPr bwMode="auto">
          <a:xfrm>
            <a:off x="660400" y="1524001"/>
            <a:ext cx="8337550"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r>
              <a:rPr lang="en-US" sz="2400" b="0" dirty="0">
                <a:solidFill>
                  <a:srgbClr val="FF0000"/>
                </a:solidFill>
                <a:latin typeface="Gill Sans MT" panose="020B0502020104020203" pitchFamily="34" charset="0"/>
              </a:rPr>
              <a:t>A tax payment is considered to have been made in a timely manner if it is received within the due date.</a:t>
            </a:r>
          </a:p>
          <a:p>
            <a:pPr lvl="1"/>
            <a:r>
              <a:rPr lang="en-US" sz="2400" b="0" dirty="0">
                <a:solidFill>
                  <a:srgbClr val="FF0000"/>
                </a:solidFill>
                <a:latin typeface="Gill Sans MT" panose="020B0502020104020203" pitchFamily="34" charset="0"/>
              </a:rPr>
              <a:t> Due dates for the payment of various taxes are as follows:</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 Excise tax		21</a:t>
            </a:r>
            <a:r>
              <a:rPr lang="en-US" sz="2400" b="0" baseline="30000" dirty="0">
                <a:solidFill>
                  <a:srgbClr val="FF0000"/>
                </a:solidFill>
                <a:latin typeface="Gill Sans MT" panose="020B0502020104020203" pitchFamily="34" charset="0"/>
              </a:rPr>
              <a:t>st</a:t>
            </a:r>
            <a:r>
              <a:rPr lang="en-US" sz="2400" b="0" dirty="0">
                <a:solidFill>
                  <a:srgbClr val="FF0000"/>
                </a:solidFill>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GST 			21</a:t>
            </a:r>
            <a:r>
              <a:rPr lang="en-US" sz="2400" b="0" baseline="30000" dirty="0">
                <a:solidFill>
                  <a:srgbClr val="FF0000"/>
                </a:solidFill>
                <a:latin typeface="Gill Sans MT" panose="020B0502020104020203" pitchFamily="34" charset="0"/>
              </a:rPr>
              <a:t>st</a:t>
            </a:r>
            <a:r>
              <a:rPr lang="en-US" sz="2400" b="0" dirty="0">
                <a:solidFill>
                  <a:srgbClr val="FF0000"/>
                </a:solidFill>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CIT 			31</a:t>
            </a:r>
            <a:r>
              <a:rPr lang="en-US" sz="2400" b="0" baseline="30000" dirty="0">
                <a:solidFill>
                  <a:srgbClr val="FF0000"/>
                </a:solidFill>
                <a:latin typeface="Gill Sans MT" panose="020B0502020104020203" pitchFamily="34" charset="0"/>
              </a:rPr>
              <a:t>st</a:t>
            </a:r>
            <a:r>
              <a:rPr lang="en-US" sz="2400" b="0" dirty="0">
                <a:solidFill>
                  <a:srgbClr val="FF0000"/>
                </a:solidFill>
                <a:latin typeface="Gill Sans MT" panose="020B0502020104020203" pitchFamily="34" charset="0"/>
              </a:rPr>
              <a:t> March </a:t>
            </a:r>
          </a:p>
          <a:p>
            <a:pPr marL="800100" lvl="1" indent="-342900">
              <a:buFont typeface="Arial" panose="020B0604020202020204" pitchFamily="34" charset="0"/>
              <a:buChar char="•"/>
            </a:pPr>
            <a:r>
              <a:rPr lang="en-US" sz="2000" b="0" dirty="0">
                <a:solidFill>
                  <a:srgbClr val="FF0000"/>
                </a:solidFill>
                <a:latin typeface="Gill Sans MT" panose="020B0502020104020203" pitchFamily="34" charset="0"/>
              </a:rPr>
              <a:t>CIT Quarterly Payment	15-  April, July, October &amp; January</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PIT 			31</a:t>
            </a:r>
            <a:r>
              <a:rPr lang="en-US" sz="2400" b="0" baseline="30000" dirty="0">
                <a:solidFill>
                  <a:srgbClr val="FF0000"/>
                </a:solidFill>
                <a:latin typeface="Gill Sans MT" panose="020B0502020104020203" pitchFamily="34" charset="0"/>
              </a:rPr>
              <a:t>st</a:t>
            </a:r>
            <a:r>
              <a:rPr lang="en-US" sz="2400" b="0" dirty="0">
                <a:solidFill>
                  <a:srgbClr val="FF0000"/>
                </a:solidFill>
                <a:latin typeface="Gill Sans MT" panose="020B0502020104020203" pitchFamily="34" charset="0"/>
              </a:rPr>
              <a:t> March </a:t>
            </a:r>
          </a:p>
          <a:p>
            <a:pPr marL="800100" lvl="1" indent="-342900">
              <a:buFont typeface="Arial" panose="020B0604020202020204" pitchFamily="34" charset="0"/>
              <a:buChar char="•"/>
            </a:pPr>
            <a:r>
              <a:rPr lang="en-US" sz="2000" b="0" dirty="0">
                <a:solidFill>
                  <a:srgbClr val="FF0000"/>
                </a:solidFill>
                <a:latin typeface="Gill Sans MT" panose="020B0502020104020203" pitchFamily="34" charset="0"/>
              </a:rPr>
              <a:t>PIT Quarterly Payment	 15- April, July, October &amp; January</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Withholding statement	10</a:t>
            </a:r>
            <a:r>
              <a:rPr lang="en-US" sz="2400" b="0" baseline="30000" dirty="0">
                <a:solidFill>
                  <a:srgbClr val="FF0000"/>
                </a:solidFill>
                <a:latin typeface="Gill Sans MT" panose="020B0502020104020203" pitchFamily="34" charset="0"/>
              </a:rPr>
              <a:t>th</a:t>
            </a:r>
            <a:r>
              <a:rPr lang="en-US" sz="2400" b="0" dirty="0">
                <a:solidFill>
                  <a:srgbClr val="FF0000"/>
                </a:solidFill>
                <a:latin typeface="Gill Sans MT" panose="020B0502020104020203" pitchFamily="34" charset="0"/>
              </a:rPr>
              <a:t> of the following month</a:t>
            </a:r>
          </a:p>
          <a:p>
            <a:pPr marL="800100" lvl="1" indent="-342900">
              <a:buFont typeface="Arial" panose="020B0604020202020204" pitchFamily="34" charset="0"/>
              <a:buChar char="•"/>
            </a:pPr>
            <a:r>
              <a:rPr lang="en-US" sz="2400" b="0" dirty="0">
                <a:solidFill>
                  <a:srgbClr val="FF0000"/>
                </a:solidFill>
                <a:latin typeface="Gill Sans MT" panose="020B0502020104020203" pitchFamily="34" charset="0"/>
              </a:rPr>
              <a:t>Tax Payments are due no later than 11.59 pm in case of electronic channels and 5:00 p.m. in other cases on the due date</a:t>
            </a:r>
          </a:p>
          <a:p>
            <a:pPr marL="800100" lvl="1"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2731749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610600" cy="609600"/>
          </a:xfrm>
        </p:spPr>
        <p:txBody>
          <a:bodyPr/>
          <a:lstStyle/>
          <a:p>
            <a:r>
              <a:rPr lang="en-US" sz="3200" dirty="0">
                <a:latin typeface="Gill Sans MT" panose="020B0502020104020203" pitchFamily="34" charset="0"/>
              </a:rPr>
              <a:t>2.2 Payment: Extension of time to pay tax </a:t>
            </a:r>
          </a:p>
        </p:txBody>
      </p:sp>
      <p:sp>
        <p:nvSpPr>
          <p:cNvPr id="7171" name="Rectangle 8"/>
          <p:cNvSpPr>
            <a:spLocks noChangeArrowheads="1"/>
          </p:cNvSpPr>
          <p:nvPr/>
        </p:nvSpPr>
        <p:spPr bwMode="auto">
          <a:xfrm>
            <a:off x="660400" y="1524001"/>
            <a:ext cx="833755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r>
              <a:rPr lang="en-US" sz="2400" b="0" dirty="0">
                <a:latin typeface="Gill Sans MT" panose="020B0502020104020203" pitchFamily="34" charset="0"/>
              </a:rPr>
              <a:t>A taxpayer can apply for an extension of time to make tax payments.</a:t>
            </a:r>
          </a:p>
          <a:p>
            <a:pPr lvl="1"/>
            <a:endParaRPr lang="en-US" sz="2400" b="0" dirty="0">
              <a:latin typeface="Gill Sans MT" panose="020B0502020104020203" pitchFamily="34" charset="0"/>
            </a:endParaRPr>
          </a:p>
          <a:p>
            <a:pPr lvl="1"/>
            <a:r>
              <a:rPr lang="en-US" sz="2400" b="0" dirty="0">
                <a:latin typeface="Gill Sans MT" panose="020B0502020104020203" pitchFamily="34" charset="0"/>
              </a:rPr>
              <a:t>Upon application in writing by a taxpayer required to make a tax payment, the Commissioner General may, where good cause is shown, extend the period within which a tax payment can be made. </a:t>
            </a:r>
          </a:p>
          <a:p>
            <a:pPr lvl="1"/>
            <a:endParaRPr lang="en-US" sz="2400" b="0" dirty="0">
              <a:latin typeface="Gill Sans MT" panose="020B0502020104020203" pitchFamily="34" charset="0"/>
            </a:endParaRPr>
          </a:p>
          <a:p>
            <a:pPr lvl="1"/>
            <a:r>
              <a:rPr lang="en-US" sz="2400" b="0" dirty="0">
                <a:latin typeface="Gill Sans MT" panose="020B0502020104020203" pitchFamily="34" charset="0"/>
              </a:rPr>
              <a:t>While a taxpayer will not have to pay a penalty for delayed payment during the extended period, he will be required to pay the interest on delayed tax payments. </a:t>
            </a:r>
          </a:p>
          <a:p>
            <a:pPr lvl="1"/>
            <a:endParaRPr lang="en-US" sz="2400" b="0" dirty="0">
              <a:latin typeface="Gill Sans MT" panose="020B0502020104020203" pitchFamily="34" charset="0"/>
            </a:endParaRPr>
          </a:p>
        </p:txBody>
      </p:sp>
    </p:spTree>
    <p:extLst>
      <p:ext uri="{BB962C8B-B14F-4D97-AF65-F5344CB8AC3E}">
        <p14:creationId xmlns:p14="http://schemas.microsoft.com/office/powerpoint/2010/main" val="599076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686800" cy="609600"/>
          </a:xfrm>
        </p:spPr>
        <p:txBody>
          <a:bodyPr/>
          <a:lstStyle/>
          <a:p>
            <a:r>
              <a:rPr lang="en-US" sz="3200" dirty="0">
                <a:latin typeface="Gill Sans MT" panose="020B0502020104020203" pitchFamily="34" charset="0"/>
              </a:rPr>
              <a:t>2.3 Payment: Proof that payment was made</a:t>
            </a:r>
          </a:p>
        </p:txBody>
      </p:sp>
      <p:sp>
        <p:nvSpPr>
          <p:cNvPr id="7171" name="Rectangle 8"/>
          <p:cNvSpPr>
            <a:spLocks noChangeArrowheads="1"/>
          </p:cNvSpPr>
          <p:nvPr/>
        </p:nvSpPr>
        <p:spPr bwMode="auto">
          <a:xfrm>
            <a:off x="660400" y="1524001"/>
            <a:ext cx="833755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a:buFont typeface="Arial" panose="020B0604020202020204" pitchFamily="34" charset="0"/>
              <a:buChar char="•"/>
            </a:pPr>
            <a:r>
              <a:rPr lang="en-US" sz="2400" b="0" dirty="0">
                <a:latin typeface="Gill Sans MT" panose="020B0502020104020203" pitchFamily="34" charset="0"/>
              </a:rPr>
              <a:t>Proof of timely payment is made by presentation of a dated and time-stamped receipt issued by the designated place of payment: </a:t>
            </a:r>
          </a:p>
          <a:p>
            <a:pPr marL="800100" lvl="1" indent="-342900">
              <a:buFont typeface="Arial" panose="020B0604020202020204" pitchFamily="34" charset="0"/>
              <a:buChar char="•"/>
            </a:pPr>
            <a:endParaRPr lang="en-US" sz="2400" b="0" dirty="0">
              <a:latin typeface="Gill Sans MT" panose="020B0502020104020203" pitchFamily="34" charset="0"/>
            </a:endParaRPr>
          </a:p>
          <a:p>
            <a:pPr marL="1257300" lvl="2" indent="-342900">
              <a:buFont typeface="Arial" panose="020B0604020202020204" pitchFamily="34" charset="0"/>
              <a:buChar char="•"/>
            </a:pPr>
            <a:r>
              <a:rPr lang="en-US" sz="2400" b="0" dirty="0">
                <a:latin typeface="Gill Sans MT" panose="020B0502020104020203" pitchFamily="34" charset="0"/>
              </a:rPr>
              <a:t>indicating the amount of payment received, and</a:t>
            </a:r>
          </a:p>
          <a:p>
            <a:pPr lvl="2"/>
            <a:r>
              <a:rPr lang="en-US" sz="2400" b="0" dirty="0">
                <a:latin typeface="Gill Sans MT" panose="020B0502020104020203" pitchFamily="34" charset="0"/>
              </a:rPr>
              <a:t> </a:t>
            </a:r>
          </a:p>
          <a:p>
            <a:pPr marL="1257300" lvl="2" indent="-342900">
              <a:buFont typeface="Arial" panose="020B0604020202020204" pitchFamily="34" charset="0"/>
              <a:buChar char="•"/>
            </a:pPr>
            <a:r>
              <a:rPr lang="en-US" sz="2400" b="0" dirty="0">
                <a:latin typeface="Gill Sans MT" panose="020B0502020104020203" pitchFamily="34" charset="0"/>
              </a:rPr>
              <a:t>signed by a person who can be identified as a Ministry employee at the designated place of payment on the date signed. </a:t>
            </a:r>
          </a:p>
        </p:txBody>
      </p:sp>
    </p:spTree>
    <p:extLst>
      <p:ext uri="{BB962C8B-B14F-4D97-AF65-F5344CB8AC3E}">
        <p14:creationId xmlns:p14="http://schemas.microsoft.com/office/powerpoint/2010/main" val="3514625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763000" cy="609600"/>
          </a:xfrm>
        </p:spPr>
        <p:txBody>
          <a:bodyPr/>
          <a:lstStyle/>
          <a:p>
            <a:r>
              <a:rPr lang="en-US" sz="3200" dirty="0">
                <a:latin typeface="Gill Sans MT" panose="020B0502020104020203" pitchFamily="34" charset="0"/>
              </a:rPr>
              <a:t>2.3 Payment: Proof that payment was made (</a:t>
            </a:r>
            <a:r>
              <a:rPr lang="en-US" sz="3200" dirty="0">
                <a:solidFill>
                  <a:srgbClr val="FF0000"/>
                </a:solidFill>
                <a:latin typeface="Gill Sans MT" panose="020B0502020104020203" pitchFamily="34" charset="0"/>
              </a:rPr>
              <a:t>proposed</a:t>
            </a:r>
            <a:r>
              <a:rPr lang="en-US" sz="3200" dirty="0">
                <a:latin typeface="Gill Sans MT" panose="020B0502020104020203" pitchFamily="34" charset="0"/>
              </a:rPr>
              <a:t>)</a:t>
            </a:r>
          </a:p>
        </p:txBody>
      </p:sp>
      <p:sp>
        <p:nvSpPr>
          <p:cNvPr id="7171" name="Rectangle 8"/>
          <p:cNvSpPr>
            <a:spLocks noChangeArrowheads="1"/>
          </p:cNvSpPr>
          <p:nvPr/>
        </p:nvSpPr>
        <p:spPr bwMode="auto">
          <a:xfrm>
            <a:off x="660400" y="1524001"/>
            <a:ext cx="833755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 typeface="Arial" panose="020B0604020202020204" pitchFamily="34" charset="0"/>
              <a:buChar char="•"/>
            </a:pPr>
            <a:r>
              <a:rPr lang="en-US" sz="2400" dirty="0">
                <a:solidFill>
                  <a:srgbClr val="FF0000"/>
                </a:solidFill>
                <a:latin typeface="Gill Sans MT" panose="020B0502020104020203" pitchFamily="34" charset="0"/>
              </a:rPr>
              <a:t>Proof of timely payment of taxes by a taxpayer depends where and how he chooses to pay the taxes as follows:</a:t>
            </a:r>
          </a:p>
          <a:p>
            <a:pPr marL="800100" lvl="1" indent="-342900">
              <a:buFont typeface="Arial" panose="020B0604020202020204" pitchFamily="34" charset="0"/>
              <a:buChar char="•"/>
            </a:pPr>
            <a:r>
              <a:rPr lang="en-US" sz="2400" dirty="0">
                <a:solidFill>
                  <a:srgbClr val="FF0000"/>
                </a:solidFill>
                <a:latin typeface="Gill Sans MT" panose="020B0502020104020203" pitchFamily="34" charset="0"/>
              </a:rPr>
              <a:t>In the case of payment of taxes at the LRA counter, presentation of dated, stamped and signed receipt issued by the designated place of payment;</a:t>
            </a:r>
          </a:p>
          <a:p>
            <a:pPr marL="800100" lvl="1" indent="-342900">
              <a:buFont typeface="Arial" panose="020B0604020202020204" pitchFamily="34" charset="0"/>
              <a:buChar char="•"/>
            </a:pPr>
            <a:r>
              <a:rPr lang="en-GB" sz="2400" dirty="0">
                <a:solidFill>
                  <a:srgbClr val="FF0000"/>
                </a:solidFill>
                <a:latin typeface="Gill Sans MT" panose="020B0502020104020203" pitchFamily="34" charset="0"/>
              </a:rPr>
              <a:t>In the case of payment of taxes at the commercial bank, presentation of dated, stamped and signed receipt by the commercial bank;</a:t>
            </a:r>
            <a:endParaRPr lang="en-US" sz="2400" dirty="0">
              <a:solidFill>
                <a:srgbClr val="FF0000"/>
              </a:solidFill>
              <a:latin typeface="Gill Sans MT" panose="020B0502020104020203" pitchFamily="34" charset="0"/>
            </a:endParaRPr>
          </a:p>
          <a:p>
            <a:pPr marL="800100" lvl="1" indent="-342900">
              <a:buFont typeface="Arial" panose="020B0604020202020204" pitchFamily="34" charset="0"/>
              <a:buChar char="•"/>
            </a:pPr>
            <a:r>
              <a:rPr lang="en-US" sz="2400" dirty="0">
                <a:solidFill>
                  <a:srgbClr val="FF0000"/>
                </a:solidFill>
                <a:latin typeface="Gill Sans MT" panose="020B0502020104020203" pitchFamily="34" charset="0"/>
              </a:rPr>
              <a:t>In the case of electronic payment, a printout of the system generated electronic receipt;</a:t>
            </a:r>
          </a:p>
          <a:p>
            <a:pPr marL="342900" indent="-342900">
              <a:buFont typeface="Arial" panose="020B0604020202020204" pitchFamily="34" charset="0"/>
              <a:buChar char="•"/>
            </a:pPr>
            <a:r>
              <a:rPr lang="en-US" sz="2400" dirty="0">
                <a:solidFill>
                  <a:srgbClr val="FF0000"/>
                </a:solidFill>
                <a:latin typeface="Gill Sans MT" panose="020B0502020104020203" pitchFamily="34" charset="0"/>
              </a:rPr>
              <a:t> 	In the case of mobile payment, short message 	service (SMS) notification of payment. </a:t>
            </a:r>
          </a:p>
          <a:p>
            <a:pPr marL="342900" indent="-342900">
              <a:buFont typeface="Arial" panose="020B0604020202020204" pitchFamily="34" charset="0"/>
              <a:buChar char="•"/>
            </a:pPr>
            <a:endParaRPr lang="en-US" sz="2400" dirty="0">
              <a:solidFill>
                <a:srgbClr val="FF0000"/>
              </a:solidFill>
              <a:latin typeface="Gill Sans MT" panose="020B0502020104020203" pitchFamily="34" charset="0"/>
            </a:endParaRPr>
          </a:p>
          <a:p>
            <a:pPr marL="342900" indent="-342900">
              <a:buFont typeface="Arial" panose="020B0604020202020204" pitchFamily="34" charset="0"/>
              <a:buChar char="•"/>
            </a:pPr>
            <a:endParaRPr lang="en-US" sz="2400" b="0" dirty="0">
              <a:solidFill>
                <a:srgbClr val="FF0000"/>
              </a:solidFill>
              <a:latin typeface="Gill Sans MT" panose="020B0502020104020203" pitchFamily="34" charset="0"/>
            </a:endParaRPr>
          </a:p>
        </p:txBody>
      </p:sp>
    </p:spTree>
    <p:extLst>
      <p:ext uri="{BB962C8B-B14F-4D97-AF65-F5344CB8AC3E}">
        <p14:creationId xmlns:p14="http://schemas.microsoft.com/office/powerpoint/2010/main" val="98979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3.1 Penalties: General introduction</a:t>
            </a:r>
          </a:p>
        </p:txBody>
      </p:sp>
      <p:sp>
        <p:nvSpPr>
          <p:cNvPr id="7171" name="Rectangle 8"/>
          <p:cNvSpPr>
            <a:spLocks noChangeArrowheads="1"/>
          </p:cNvSpPr>
          <p:nvPr/>
        </p:nvSpPr>
        <p:spPr bwMode="auto">
          <a:xfrm>
            <a:off x="660400" y="1524001"/>
            <a:ext cx="833755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a:buFont typeface="Arial" panose="020B0604020202020204" pitchFamily="34" charset="0"/>
              <a:buChar char="•"/>
            </a:pPr>
            <a:r>
              <a:rPr lang="en-US" sz="2400" b="0" dirty="0">
                <a:latin typeface="Gill Sans MT" panose="020B0502020104020203" pitchFamily="34" charset="0"/>
              </a:rPr>
              <a:t>Taxpayers are subject to penalties if they do not file and/or pay tax within due date or do not comply with other tax formalities such as </a:t>
            </a:r>
            <a:r>
              <a:rPr lang="en-US" sz="2400" b="0" dirty="0">
                <a:latin typeface="Gill Sans MT" panose="020B0502020104020203" pitchFamily="34" charset="0"/>
                <a:cs typeface="Tahoma" pitchFamily="34" charset="0"/>
              </a:rPr>
              <a:t>registration, invoicing and book keeping.</a:t>
            </a:r>
          </a:p>
          <a:p>
            <a:pPr marL="342900" indent="-342900" algn="just">
              <a:buFont typeface="Arial" panose="020B0604020202020204" pitchFamily="34" charset="0"/>
              <a:buChar char="•"/>
            </a:pPr>
            <a:r>
              <a:rPr lang="en-US" sz="2400" b="0" dirty="0">
                <a:latin typeface="Gill Sans MT" panose="020B0502020104020203" pitchFamily="34" charset="0"/>
                <a:cs typeface="Tahoma" pitchFamily="34" charset="0"/>
              </a:rPr>
              <a:t>Financial penalties/fines for tax offences are imposed by the tax administration.</a:t>
            </a:r>
          </a:p>
          <a:p>
            <a:pPr marL="342900" indent="-342900" algn="just">
              <a:buFont typeface="Arial" panose="020B0604020202020204" pitchFamily="34" charset="0"/>
              <a:buChar char="•"/>
            </a:pPr>
            <a:r>
              <a:rPr lang="en-US" sz="2400" b="0" dirty="0">
                <a:latin typeface="Gill Sans MT" panose="020B0502020104020203" pitchFamily="34" charset="0"/>
                <a:cs typeface="Tahoma" pitchFamily="34" charset="0"/>
              </a:rPr>
              <a:t>Criminal penalties are generally imposed by public prosecutors/courts.</a:t>
            </a:r>
          </a:p>
          <a:p>
            <a:pPr marL="342900" indent="-342900" algn="just">
              <a:buFont typeface="Arial" panose="020B0604020202020204" pitchFamily="34" charset="0"/>
              <a:buChar char="•"/>
            </a:pPr>
            <a:r>
              <a:rPr lang="en-US" sz="2400" b="0" dirty="0">
                <a:latin typeface="Gill Sans MT" panose="020B0502020104020203" pitchFamily="34" charset="0"/>
                <a:cs typeface="Tahoma" pitchFamily="34" charset="0"/>
              </a:rPr>
              <a:t>Penalties are levied to encourage taxpayers to comply with their tax formalities in an accurate and timely manner.</a:t>
            </a:r>
          </a:p>
          <a:p>
            <a:pPr marL="342900" indent="-342900" algn="just">
              <a:buClrTx/>
              <a:buFont typeface="Arial" panose="020B0604020202020204" pitchFamily="34" charset="0"/>
              <a:buChar char="•"/>
            </a:pPr>
            <a:r>
              <a:rPr lang="en-US" sz="2400" b="0" dirty="0">
                <a:latin typeface="Gill Sans MT" panose="020B0502020104020203" pitchFamily="34" charset="0"/>
                <a:cs typeface="Tahoma" pitchFamily="34" charset="0"/>
              </a:rPr>
              <a:t>Penalties are not intended to generate revenue. Their main goal is to discourage non-compliance. </a:t>
            </a:r>
          </a:p>
          <a:p>
            <a:pPr marL="342900" indent="-342900" algn="just">
              <a:buFont typeface="Arial" panose="020B0604020202020204" pitchFamily="34" charset="0"/>
              <a:buChar char="•"/>
            </a:pPr>
            <a:r>
              <a:rPr lang="en-US" sz="2400" b="0" dirty="0">
                <a:latin typeface="Gill Sans MT" panose="020B0502020104020203" pitchFamily="34" charset="0"/>
                <a:cs typeface="Tahoma" pitchFamily="34" charset="0"/>
              </a:rPr>
              <a:t>So penalties must be proportional to the seriousness of the offence.</a:t>
            </a:r>
          </a:p>
          <a:p>
            <a:pPr marL="342900" indent="-342900" algn="just">
              <a:buFont typeface="Arial" panose="020B0604020202020204" pitchFamily="34" charset="0"/>
              <a:buChar char="•"/>
            </a:pPr>
            <a:r>
              <a:rPr lang="en-US" sz="2400" b="0" dirty="0">
                <a:latin typeface="Gill Sans MT" panose="020B0502020104020203" pitchFamily="34" charset="0"/>
                <a:cs typeface="Tahoma" pitchFamily="34" charset="0"/>
              </a:rPr>
              <a:t>Penalties for intentional tax evasion should be higher than simple unintentional mistakes.</a:t>
            </a:r>
          </a:p>
        </p:txBody>
      </p:sp>
    </p:spTree>
    <p:extLst>
      <p:ext uri="{BB962C8B-B14F-4D97-AF65-F5344CB8AC3E}">
        <p14:creationId xmlns:p14="http://schemas.microsoft.com/office/powerpoint/2010/main" val="3221751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pPr eaLnBrk="1" hangingPunct="1"/>
            <a:r>
              <a:rPr lang="en-US" sz="3200" dirty="0">
                <a:latin typeface="Gill Sans MT" panose="020B0502020104020203" pitchFamily="34" charset="0"/>
              </a:rPr>
              <a:t>3.2 Penalties: Penalties under the LRC</a:t>
            </a:r>
          </a:p>
        </p:txBody>
      </p:sp>
      <p:sp>
        <p:nvSpPr>
          <p:cNvPr id="7171" name="Rectangle 8"/>
          <p:cNvSpPr>
            <a:spLocks noChangeArrowheads="1"/>
          </p:cNvSpPr>
          <p:nvPr/>
        </p:nvSpPr>
        <p:spPr bwMode="auto">
          <a:xfrm>
            <a:off x="660400" y="1371600"/>
            <a:ext cx="83375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1" hangingPunct="1">
              <a:buFont typeface="Arial" pitchFamily="34" charset="0"/>
              <a:buChar char="•"/>
            </a:pPr>
            <a:r>
              <a:rPr lang="en-US" sz="2400" b="0" dirty="0">
                <a:latin typeface="Gill Sans MT" panose="020B0502020104020203" pitchFamily="34" charset="0"/>
              </a:rPr>
              <a:t>Penalties is levied on failure to file tax returns within due date. </a:t>
            </a:r>
          </a:p>
          <a:p>
            <a:pPr marL="342900" indent="-342900" eaLnBrk="1" hangingPunct="1">
              <a:buFont typeface="Arial" pitchFamily="34" charset="0"/>
              <a:buChar char="•"/>
            </a:pPr>
            <a:r>
              <a:rPr lang="en-US" sz="2400" b="0" dirty="0">
                <a:latin typeface="Gill Sans MT" panose="020B0502020104020203" pitchFamily="34" charset="0"/>
              </a:rPr>
              <a:t>They are expected to work as a deterrent to any non- or late submission of tax returns.</a:t>
            </a:r>
          </a:p>
          <a:p>
            <a:pPr marL="342900" indent="-342900">
              <a:buFont typeface="Arial" panose="020B0604020202020204" pitchFamily="34" charset="0"/>
              <a:buChar char="•"/>
            </a:pPr>
            <a:r>
              <a:rPr lang="en-US" sz="2400" b="0" dirty="0">
                <a:latin typeface="Gill Sans MT" panose="020B0502020104020203" pitchFamily="34" charset="0"/>
              </a:rPr>
              <a:t>To encourage timely submission of returns the LRC includes provisions of penalties on any non- submission of returns within due dates. </a:t>
            </a:r>
          </a:p>
          <a:p>
            <a:pPr marL="342900" indent="-342900">
              <a:buFont typeface="Arial" panose="020B0604020202020204" pitchFamily="34" charset="0"/>
              <a:buChar char="•"/>
            </a:pPr>
            <a:endParaRPr lang="en-US" sz="2400" b="0" dirty="0">
              <a:latin typeface="Gill Sans MT" panose="020B0502020104020203" pitchFamily="34" charset="0"/>
            </a:endParaRPr>
          </a:p>
          <a:p>
            <a:pPr marL="342900"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2844188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pPr eaLnBrk="1" hangingPunct="1"/>
            <a:r>
              <a:rPr lang="en-US" sz="3200" dirty="0">
                <a:latin typeface="Gill Sans MT" panose="020B0502020104020203" pitchFamily="34" charset="0"/>
              </a:rPr>
              <a:t>3.3 Penalties: Late filing penalties</a:t>
            </a:r>
          </a:p>
        </p:txBody>
      </p:sp>
      <p:sp>
        <p:nvSpPr>
          <p:cNvPr id="7171" name="Rectangle 8"/>
          <p:cNvSpPr>
            <a:spLocks noChangeArrowheads="1"/>
          </p:cNvSpPr>
          <p:nvPr/>
        </p:nvSpPr>
        <p:spPr bwMode="auto">
          <a:xfrm>
            <a:off x="660400" y="1371600"/>
            <a:ext cx="833755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endParaRPr lang="en-US" sz="2400" dirty="0"/>
          </a:p>
          <a:p>
            <a:pPr marL="342900" indent="-342900">
              <a:buFont typeface="Arial" panose="020B0604020202020204" pitchFamily="34" charset="0"/>
              <a:buChar char="•"/>
            </a:pPr>
            <a:r>
              <a:rPr lang="en-US" sz="2400" b="0" dirty="0">
                <a:latin typeface="Gill Sans MT" panose="020B0502020104020203" pitchFamily="34" charset="0"/>
              </a:rPr>
              <a:t>A taxpayer is subject to the late-filing penalty if a return is not filed by the required due date, including extension of time granted for filing.</a:t>
            </a:r>
          </a:p>
          <a:p>
            <a:pPr marL="342900" indent="-342900">
              <a:buFont typeface="Arial" panose="020B0604020202020204" pitchFamily="34" charset="0"/>
              <a:buChar char="•"/>
            </a:pPr>
            <a:r>
              <a:rPr lang="en-US" sz="2400" b="0" dirty="0">
                <a:latin typeface="Gill Sans MT" panose="020B0502020104020203" pitchFamily="34" charset="0"/>
              </a:rPr>
              <a:t>If the delay in filing is for not more than one month, the late-filing penalty is 5% of the amount of tax shown on the return. </a:t>
            </a:r>
          </a:p>
          <a:p>
            <a:pPr marL="342900" indent="-342900">
              <a:buFont typeface="Arial" panose="020B0604020202020204" pitchFamily="34" charset="0"/>
              <a:buChar char="•"/>
            </a:pPr>
            <a:r>
              <a:rPr lang="en-US" sz="2400" b="0" dirty="0">
                <a:latin typeface="Gill Sans MT" panose="020B0502020104020203" pitchFamily="34" charset="0"/>
              </a:rPr>
              <a:t>For each additional month (or partial month) that the delay continues, an additional 5% penalty is imposed on the sum of the tax shown plus any previously imposed penalty. </a:t>
            </a:r>
          </a:p>
          <a:p>
            <a:pPr marL="342900" indent="-342900">
              <a:buFont typeface="Arial" panose="020B0604020202020204" pitchFamily="34" charset="0"/>
              <a:buChar char="•"/>
            </a:pPr>
            <a:r>
              <a:rPr lang="en-US" sz="2400" b="0" dirty="0">
                <a:latin typeface="Gill Sans MT" panose="020B0502020104020203" pitchFamily="34" charset="0"/>
              </a:rPr>
              <a:t>The total penalty under this paragraph is not permitted to exceed 50% of the amount of tax shown on the return. </a:t>
            </a:r>
          </a:p>
          <a:p>
            <a:pPr marL="342900" indent="-342900">
              <a:buFont typeface="Arial" panose="020B0604020202020204" pitchFamily="34" charset="0"/>
              <a:buChar char="•"/>
            </a:pPr>
            <a:r>
              <a:rPr lang="en-US" sz="2400" b="0" dirty="0">
                <a:latin typeface="Gill Sans MT" panose="020B0502020104020203" pitchFamily="34" charset="0"/>
              </a:rPr>
              <a:t>If a late return shows no tax due, or if it is subsequently determined that there is no tax due, the taxpayer is subject to a flat penalty amount specified in Administrative Regulation N0. 01.51-1-16/LRA/DTD/17-03-2019</a:t>
            </a:r>
          </a:p>
        </p:txBody>
      </p:sp>
    </p:spTree>
    <p:extLst>
      <p:ext uri="{BB962C8B-B14F-4D97-AF65-F5344CB8AC3E}">
        <p14:creationId xmlns:p14="http://schemas.microsoft.com/office/powerpoint/2010/main" val="429030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pPr algn="ctr" eaLnBrk="1" hangingPunct="1"/>
            <a:r>
              <a:rPr lang="en-US" sz="3200" dirty="0">
                <a:latin typeface="Gill Sans MT" panose="020B0502020104020203" pitchFamily="34" charset="0"/>
              </a:rPr>
              <a:t>3.3 Penalties: Late filing penalties – Non-tax due</a:t>
            </a:r>
          </a:p>
        </p:txBody>
      </p:sp>
      <p:sp>
        <p:nvSpPr>
          <p:cNvPr id="5" name="TextBox 4">
            <a:extLst>
              <a:ext uri="{FF2B5EF4-FFF2-40B4-BE49-F238E27FC236}">
                <a16:creationId xmlns:a16="http://schemas.microsoft.com/office/drawing/2014/main" id="{F2434219-32A5-4689-8AD1-2BF5B84B3A0D}"/>
              </a:ext>
            </a:extLst>
          </p:cNvPr>
          <p:cNvSpPr txBox="1"/>
          <p:nvPr/>
        </p:nvSpPr>
        <p:spPr>
          <a:xfrm>
            <a:off x="685800" y="1524000"/>
            <a:ext cx="8686800" cy="400110"/>
          </a:xfrm>
          <a:prstGeom prst="rect">
            <a:avLst/>
          </a:prstGeom>
          <a:noFill/>
        </p:spPr>
        <p:txBody>
          <a:bodyPr wrap="square">
            <a:spAutoFit/>
          </a:bodyPr>
          <a:lstStyle/>
          <a:p>
            <a:r>
              <a:rPr lang="en-US" sz="2000" dirty="0">
                <a:latin typeface="Gill Sans MT" panose="020B0502020104020203" pitchFamily="34" charset="0"/>
              </a:rPr>
              <a:t>Administrative Regulation N0. 01.51-1-16/LRA/DTD/17-03-2019</a:t>
            </a:r>
            <a:endParaRPr lang="en-US" sz="2000" dirty="0"/>
          </a:p>
        </p:txBody>
      </p:sp>
      <p:graphicFrame>
        <p:nvGraphicFramePr>
          <p:cNvPr id="3" name="Table 3">
            <a:extLst>
              <a:ext uri="{FF2B5EF4-FFF2-40B4-BE49-F238E27FC236}">
                <a16:creationId xmlns:a16="http://schemas.microsoft.com/office/drawing/2014/main" id="{C1622C66-2AB2-4883-B464-6D53ADE3E84F}"/>
              </a:ext>
            </a:extLst>
          </p:cNvPr>
          <p:cNvGraphicFramePr>
            <a:graphicFrameLocks noGrp="1"/>
          </p:cNvGraphicFramePr>
          <p:nvPr>
            <p:extLst>
              <p:ext uri="{D42A27DB-BD31-4B8C-83A1-F6EECF244321}">
                <p14:modId xmlns:p14="http://schemas.microsoft.com/office/powerpoint/2010/main" val="1514825122"/>
              </p:ext>
            </p:extLst>
          </p:nvPr>
        </p:nvGraphicFramePr>
        <p:xfrm>
          <a:off x="838200" y="2590800"/>
          <a:ext cx="8534400" cy="3581399"/>
        </p:xfrm>
        <a:graphic>
          <a:graphicData uri="http://schemas.openxmlformats.org/drawingml/2006/table">
            <a:tbl>
              <a:tblPr firstRow="1" bandRow="1">
                <a:tableStyleId>{5C22544A-7EE6-4342-B048-85BDC9FD1C3A}</a:tableStyleId>
              </a:tblPr>
              <a:tblGrid>
                <a:gridCol w="4267200">
                  <a:extLst>
                    <a:ext uri="{9D8B030D-6E8A-4147-A177-3AD203B41FA5}">
                      <a16:colId xmlns:a16="http://schemas.microsoft.com/office/drawing/2014/main" val="1522129011"/>
                    </a:ext>
                  </a:extLst>
                </a:gridCol>
                <a:gridCol w="4267200">
                  <a:extLst>
                    <a:ext uri="{9D8B030D-6E8A-4147-A177-3AD203B41FA5}">
                      <a16:colId xmlns:a16="http://schemas.microsoft.com/office/drawing/2014/main" val="1478432576"/>
                    </a:ext>
                  </a:extLst>
                </a:gridCol>
              </a:tblGrid>
              <a:tr h="627360">
                <a:tc>
                  <a:txBody>
                    <a:bodyPr/>
                    <a:lstStyle/>
                    <a:p>
                      <a:pPr algn="ctr"/>
                      <a:r>
                        <a:rPr lang="en-US" b="1" dirty="0">
                          <a:solidFill>
                            <a:srgbClr val="FF0000"/>
                          </a:solidFill>
                        </a:rPr>
                        <a:t>Taxpayer Category</a:t>
                      </a:r>
                    </a:p>
                  </a:txBody>
                  <a:tcPr/>
                </a:tc>
                <a:tc>
                  <a:txBody>
                    <a:bodyPr/>
                    <a:lstStyle/>
                    <a:p>
                      <a:pPr algn="ctr"/>
                      <a:r>
                        <a:rPr lang="en-US" b="1" dirty="0">
                          <a:solidFill>
                            <a:srgbClr val="FF0000"/>
                          </a:solidFill>
                        </a:rPr>
                        <a:t>Penalty </a:t>
                      </a:r>
                    </a:p>
                  </a:txBody>
                  <a:tcPr/>
                </a:tc>
                <a:extLst>
                  <a:ext uri="{0D108BD9-81ED-4DB2-BD59-A6C34878D82A}">
                    <a16:rowId xmlns:a16="http://schemas.microsoft.com/office/drawing/2014/main" val="2526940396"/>
                  </a:ext>
                </a:extLst>
              </a:tr>
              <a:tr h="1378551">
                <a:tc>
                  <a:txBody>
                    <a:bodyPr/>
                    <a:lstStyle/>
                    <a:p>
                      <a:pPr algn="ctr"/>
                      <a:r>
                        <a:rPr lang="en-US" b="1" dirty="0">
                          <a:solidFill>
                            <a:srgbClr val="FF0000"/>
                          </a:solidFill>
                        </a:rPr>
                        <a:t>Large Taxpayers/Natural Resource Tax Payers </a:t>
                      </a:r>
                    </a:p>
                  </a:txBody>
                  <a:tcPr/>
                </a:tc>
                <a:tc>
                  <a:txBody>
                    <a:bodyPr/>
                    <a:lstStyle/>
                    <a:p>
                      <a:pPr algn="ctr"/>
                      <a:r>
                        <a:rPr lang="en-US" b="1" dirty="0">
                          <a:solidFill>
                            <a:srgbClr val="FF0000"/>
                          </a:solidFill>
                        </a:rPr>
                        <a:t>USD 1000/month</a:t>
                      </a:r>
                    </a:p>
                  </a:txBody>
                  <a:tcPr/>
                </a:tc>
                <a:extLst>
                  <a:ext uri="{0D108BD9-81ED-4DB2-BD59-A6C34878D82A}">
                    <a16:rowId xmlns:a16="http://schemas.microsoft.com/office/drawing/2014/main" val="110322376"/>
                  </a:ext>
                </a:extLst>
              </a:tr>
              <a:tr h="787744">
                <a:tc>
                  <a:txBody>
                    <a:bodyPr/>
                    <a:lstStyle/>
                    <a:p>
                      <a:pPr algn="ctr"/>
                      <a:r>
                        <a:rPr lang="en-US" b="1" dirty="0">
                          <a:solidFill>
                            <a:srgbClr val="FF0000"/>
                          </a:solidFill>
                        </a:rPr>
                        <a:t>Medium Taxpayers</a:t>
                      </a:r>
                    </a:p>
                  </a:txBody>
                  <a:tcPr/>
                </a:tc>
                <a:tc>
                  <a:txBody>
                    <a:bodyPr/>
                    <a:lstStyle/>
                    <a:p>
                      <a:pPr algn="ctr"/>
                      <a:r>
                        <a:rPr lang="en-US" b="1" dirty="0">
                          <a:solidFill>
                            <a:srgbClr val="FF0000"/>
                          </a:solidFill>
                        </a:rPr>
                        <a:t>500/month</a:t>
                      </a:r>
                    </a:p>
                  </a:txBody>
                  <a:tcPr/>
                </a:tc>
                <a:extLst>
                  <a:ext uri="{0D108BD9-81ED-4DB2-BD59-A6C34878D82A}">
                    <a16:rowId xmlns:a16="http://schemas.microsoft.com/office/drawing/2014/main" val="709729599"/>
                  </a:ext>
                </a:extLst>
              </a:tr>
              <a:tr h="787744">
                <a:tc>
                  <a:txBody>
                    <a:bodyPr/>
                    <a:lstStyle/>
                    <a:p>
                      <a:pPr algn="ctr"/>
                      <a:r>
                        <a:rPr lang="en-US" b="1" dirty="0">
                          <a:solidFill>
                            <a:srgbClr val="FF0000"/>
                          </a:solidFill>
                        </a:rPr>
                        <a:t>Small Taxpayers </a:t>
                      </a:r>
                    </a:p>
                  </a:txBody>
                  <a:tcPr/>
                </a:tc>
                <a:tc>
                  <a:txBody>
                    <a:bodyPr/>
                    <a:lstStyle/>
                    <a:p>
                      <a:pPr algn="ctr"/>
                      <a:r>
                        <a:rPr lang="en-US" b="1" dirty="0">
                          <a:solidFill>
                            <a:srgbClr val="FF0000"/>
                          </a:solidFill>
                        </a:rPr>
                        <a:t>100/month</a:t>
                      </a:r>
                    </a:p>
                  </a:txBody>
                  <a:tcPr/>
                </a:tc>
                <a:extLst>
                  <a:ext uri="{0D108BD9-81ED-4DB2-BD59-A6C34878D82A}">
                    <a16:rowId xmlns:a16="http://schemas.microsoft.com/office/drawing/2014/main" val="3270336826"/>
                  </a:ext>
                </a:extLst>
              </a:tr>
            </a:tbl>
          </a:graphicData>
        </a:graphic>
      </p:graphicFrame>
    </p:spTree>
    <p:extLst>
      <p:ext uri="{BB962C8B-B14F-4D97-AF65-F5344CB8AC3E}">
        <p14:creationId xmlns:p14="http://schemas.microsoft.com/office/powerpoint/2010/main" val="39453812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pPr eaLnBrk="1" hangingPunct="1"/>
            <a:r>
              <a:rPr lang="en-US" sz="3200" dirty="0">
                <a:latin typeface="Gill Sans MT" panose="020B0502020104020203" pitchFamily="34" charset="0"/>
              </a:rPr>
              <a:t>3.4 Penalties: Late filing penalties</a:t>
            </a:r>
          </a:p>
        </p:txBody>
      </p:sp>
      <p:sp>
        <p:nvSpPr>
          <p:cNvPr id="7171" name="Rectangle 8"/>
          <p:cNvSpPr>
            <a:spLocks noChangeArrowheads="1"/>
          </p:cNvSpPr>
          <p:nvPr/>
        </p:nvSpPr>
        <p:spPr bwMode="auto">
          <a:xfrm>
            <a:off x="660400" y="1371600"/>
            <a:ext cx="833755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400" b="0" dirty="0">
                <a:latin typeface="Gill Sans MT" panose="020B0502020104020203" pitchFamily="34" charset="0"/>
              </a:rPr>
              <a:t>Let us suppose that “ABC Company” failed to submit Goods and Services Tax Return of February 2021 on time and submitted it only on May 20, 2021. Its tax liability was LRD 45,000. In this case it will be subject to a late filing penalty of LRD 4,500 at the rate of 5% of tax liability each month as follows.</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Taxpayer: ABC Company</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Amount of reportable tax: LRD 45,000</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Due date for submission of statement: March 21, 2021</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Statement submitted on: May 20, 2021</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Late filing penalty: 5% of reportable tax for each month</a:t>
            </a:r>
          </a:p>
          <a:p>
            <a:endParaRPr lang="en-US" sz="2400" b="0" dirty="0">
              <a:latin typeface="Gill Sans MT" panose="020B0502020104020203" pitchFamily="34" charset="0"/>
            </a:endParaRPr>
          </a:p>
        </p:txBody>
      </p:sp>
    </p:spTree>
    <p:extLst>
      <p:ext uri="{BB962C8B-B14F-4D97-AF65-F5344CB8AC3E}">
        <p14:creationId xmlns:p14="http://schemas.microsoft.com/office/powerpoint/2010/main" val="2281014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pPr eaLnBrk="1" hangingPunct="1"/>
            <a:r>
              <a:rPr lang="en-US" sz="3200" dirty="0">
                <a:latin typeface="Gill Sans MT" panose="020B0502020104020203" pitchFamily="34" charset="0"/>
              </a:rPr>
              <a:t>3.5 Penalties: Late filing penalties</a:t>
            </a:r>
          </a:p>
        </p:txBody>
      </p:sp>
      <p:sp>
        <p:nvSpPr>
          <p:cNvPr id="7171" name="Rectangle 8"/>
          <p:cNvSpPr>
            <a:spLocks noChangeArrowheads="1"/>
          </p:cNvSpPr>
          <p:nvPr/>
        </p:nvSpPr>
        <p:spPr bwMode="auto">
          <a:xfrm>
            <a:off x="660400" y="1371600"/>
            <a:ext cx="8337550"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400" b="0" dirty="0">
                <a:latin typeface="Gill Sans MT" panose="020B0502020104020203" pitchFamily="34" charset="0"/>
              </a:rPr>
              <a:t>Late filing penalty is calculated as follows:</a:t>
            </a:r>
          </a:p>
          <a:p>
            <a:pPr eaLnBrk="1" hangingPunct="1"/>
            <a:r>
              <a:rPr lang="en-US" sz="2400" b="0" dirty="0">
                <a:latin typeface="Gill Sans MT" panose="020B0502020104020203" pitchFamily="34" charset="0"/>
              </a:rPr>
              <a:t> </a:t>
            </a:r>
          </a:p>
          <a:p>
            <a:pPr lvl="1" eaLnBrk="1" hangingPunct="1"/>
            <a:r>
              <a:rPr lang="en-US" sz="2400" b="0" dirty="0">
                <a:latin typeface="Gill Sans MT" panose="020B0502020104020203" pitchFamily="34" charset="0"/>
              </a:rPr>
              <a:t>Amount of reportable tax 		LRD 45,000</a:t>
            </a:r>
          </a:p>
          <a:p>
            <a:pPr lvl="1" eaLnBrk="1" hangingPunct="1"/>
            <a:r>
              <a:rPr lang="en-US" sz="2400" b="0" dirty="0">
                <a:latin typeface="Gill Sans MT" panose="020B0502020104020203" pitchFamily="34" charset="0"/>
              </a:rPr>
              <a:t>Late filing penalty 5% for April		LRD 2,250</a:t>
            </a:r>
          </a:p>
          <a:p>
            <a:pPr lvl="1" eaLnBrk="1" hangingPunct="1"/>
            <a:r>
              <a:rPr lang="en-US" sz="2400" b="0" dirty="0">
                <a:latin typeface="Gill Sans MT" panose="020B0502020104020203" pitchFamily="34" charset="0"/>
              </a:rPr>
              <a:t>Late filing penalty of 5% for May		LRD 2,250</a:t>
            </a:r>
          </a:p>
          <a:p>
            <a:pPr eaLnBrk="1" hangingPunct="1"/>
            <a:endParaRPr lang="en-US" sz="2400" b="0" dirty="0">
              <a:latin typeface="Gill Sans MT" panose="020B0502020104020203" pitchFamily="34" charset="0"/>
            </a:endParaRPr>
          </a:p>
          <a:p>
            <a:pPr eaLnBrk="1" hangingPunct="1"/>
            <a:r>
              <a:rPr lang="en-US" sz="2400" b="0" dirty="0">
                <a:latin typeface="Gill Sans MT" panose="020B0502020104020203" pitchFamily="34" charset="0"/>
              </a:rPr>
              <a:t>Late filing penalty for two months		LRD 4,500</a:t>
            </a:r>
          </a:p>
          <a:p>
            <a:pPr eaLnBrk="1" hangingPunct="1"/>
            <a:endParaRPr lang="en-US" sz="2000" dirty="0"/>
          </a:p>
          <a:p>
            <a:pPr marL="342900"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889756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3.5(a) Penalties: Failure-to-file penalty with tax due </a:t>
            </a:r>
            <a:r>
              <a:rPr lang="en-US" sz="3200" dirty="0">
                <a:solidFill>
                  <a:srgbClr val="FF0000"/>
                </a:solidFill>
                <a:latin typeface="Gill Sans MT" panose="020B0502020104020203" pitchFamily="34" charset="0"/>
              </a:rPr>
              <a:t>(proposed)</a:t>
            </a:r>
          </a:p>
        </p:txBody>
      </p:sp>
      <p:sp>
        <p:nvSpPr>
          <p:cNvPr id="7171" name="Rectangle 8"/>
          <p:cNvSpPr>
            <a:spLocks noChangeArrowheads="1"/>
          </p:cNvSpPr>
          <p:nvPr/>
        </p:nvSpPr>
        <p:spPr bwMode="auto">
          <a:xfrm>
            <a:off x="660400" y="1752600"/>
            <a:ext cx="83375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b="0" dirty="0">
                <a:solidFill>
                  <a:srgbClr val="FF0000"/>
                </a:solidFill>
                <a:latin typeface="Gill Sans MT" panose="020B0502020104020203" pitchFamily="34" charset="0"/>
              </a:rPr>
              <a:t>This automatic penalty is 1%</a:t>
            </a:r>
            <a:r>
              <a:rPr lang="en-GB" sz="2800" b="0" dirty="0">
                <a:solidFill>
                  <a:srgbClr val="FF0000"/>
                </a:solidFill>
                <a:latin typeface="Gill Sans MT" panose="020B0502020104020203" pitchFamily="34" charset="0"/>
              </a:rPr>
              <a:t> </a:t>
            </a:r>
            <a:r>
              <a:rPr lang="en-US" sz="2800" b="0" dirty="0">
                <a:solidFill>
                  <a:srgbClr val="FF0000"/>
                </a:solidFill>
                <a:latin typeface="Gill Sans MT" panose="020B0502020104020203" pitchFamily="34" charset="0"/>
              </a:rPr>
              <a:t>month</a:t>
            </a:r>
            <a:r>
              <a:rPr lang="en-GB" sz="2800" b="0" dirty="0">
                <a:solidFill>
                  <a:srgbClr val="FF0000"/>
                </a:solidFill>
                <a:latin typeface="Gill Sans MT" panose="020B0502020104020203" pitchFamily="34" charset="0"/>
              </a:rPr>
              <a:t> </a:t>
            </a:r>
            <a:r>
              <a:rPr lang="en-US" sz="2800" b="0" dirty="0">
                <a:solidFill>
                  <a:srgbClr val="FF0000"/>
                </a:solidFill>
                <a:latin typeface="Gill Sans MT" panose="020B0502020104020203" pitchFamily="34" charset="0"/>
              </a:rPr>
              <a:t> (for up to five months without compounding) of the amount of tax due that remains unpaid at the time of filing. </a:t>
            </a:r>
          </a:p>
        </p:txBody>
      </p:sp>
    </p:spTree>
    <p:extLst>
      <p:ext uri="{BB962C8B-B14F-4D97-AF65-F5344CB8AC3E}">
        <p14:creationId xmlns:p14="http://schemas.microsoft.com/office/powerpoint/2010/main" val="3458829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3.6 Penalties: Penalty for willful failure to file</a:t>
            </a:r>
          </a:p>
        </p:txBody>
      </p:sp>
      <p:sp>
        <p:nvSpPr>
          <p:cNvPr id="7171" name="Rectangle 8"/>
          <p:cNvSpPr>
            <a:spLocks noChangeArrowheads="1"/>
          </p:cNvSpPr>
          <p:nvPr/>
        </p:nvSpPr>
        <p:spPr bwMode="auto">
          <a:xfrm>
            <a:off x="660400" y="1752600"/>
            <a:ext cx="83375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 typeface="Arial" panose="020B0604020202020204" pitchFamily="34" charset="0"/>
              <a:buChar char="•"/>
            </a:pPr>
            <a:r>
              <a:rPr lang="en-US" sz="2400" b="0" dirty="0">
                <a:latin typeface="Gill Sans MT" panose="020B0502020104020203" pitchFamily="34" charset="0"/>
              </a:rPr>
              <a:t>If the taxpayer is convicted of willful failure to file a tax return in a criminal court proceeding as authorized under the Criminal Justice Law of Liberia:</a:t>
            </a:r>
          </a:p>
          <a:p>
            <a:pPr marL="800100" lvl="1" indent="-342900">
              <a:buFont typeface="Arial" panose="020B0604020202020204" pitchFamily="34" charset="0"/>
              <a:buChar char="•"/>
            </a:pPr>
            <a:r>
              <a:rPr lang="en-US" sz="2400" b="0" dirty="0">
                <a:latin typeface="Gill Sans MT" panose="020B0502020104020203" pitchFamily="34" charset="0"/>
              </a:rPr>
              <a:t>the penalty is doubled, and </a:t>
            </a:r>
          </a:p>
          <a:p>
            <a:pPr marL="800100" lvl="1" indent="-342900">
              <a:buFont typeface="Arial" panose="020B0604020202020204" pitchFamily="34" charset="0"/>
              <a:buChar char="•"/>
            </a:pPr>
            <a:r>
              <a:rPr lang="en-US" sz="2400" b="0" dirty="0">
                <a:latin typeface="Gill Sans MT" panose="020B0502020104020203" pitchFamily="34" charset="0"/>
              </a:rPr>
              <a:t>the taxpayer may also be subjected to a term of imprisonment of up to five years </a:t>
            </a:r>
          </a:p>
        </p:txBody>
      </p:sp>
    </p:spTree>
    <p:extLst>
      <p:ext uri="{BB962C8B-B14F-4D97-AF65-F5344CB8AC3E}">
        <p14:creationId xmlns:p14="http://schemas.microsoft.com/office/powerpoint/2010/main" val="2525855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381000" y="381000"/>
            <a:ext cx="9220200" cy="609600"/>
          </a:xfrm>
        </p:spPr>
        <p:txBody>
          <a:bodyPr/>
          <a:lstStyle/>
          <a:p>
            <a:pPr eaLnBrk="1" hangingPunct="1"/>
            <a:r>
              <a:rPr lang="en-US" sz="3200" dirty="0">
                <a:latin typeface="Gill Sans MT" panose="020B0502020104020203" pitchFamily="34" charset="0"/>
              </a:rPr>
              <a:t>3.7 Penalties: Penalties for failure to pay under the LRC</a:t>
            </a:r>
          </a:p>
        </p:txBody>
      </p:sp>
      <p:sp>
        <p:nvSpPr>
          <p:cNvPr id="7171" name="Rectangle 8"/>
          <p:cNvSpPr>
            <a:spLocks noChangeArrowheads="1"/>
          </p:cNvSpPr>
          <p:nvPr/>
        </p:nvSpPr>
        <p:spPr bwMode="auto">
          <a:xfrm>
            <a:off x="660400" y="1371600"/>
            <a:ext cx="833755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1" hangingPunct="1">
              <a:buFont typeface="Arial" pitchFamily="34" charset="0"/>
              <a:buChar char="•"/>
            </a:pPr>
            <a:r>
              <a:rPr lang="en-US" sz="2400" b="0" dirty="0">
                <a:latin typeface="Gill Sans MT" panose="020B0502020104020203" pitchFamily="34" charset="0"/>
              </a:rPr>
              <a:t>A penalty is levied on failure to pay tax within due date. </a:t>
            </a:r>
          </a:p>
          <a:p>
            <a:pPr marL="342900" indent="-342900" eaLnBrk="1" hangingPunct="1">
              <a:buFont typeface="Arial" pitchFamily="34" charset="0"/>
              <a:buChar char="•"/>
            </a:pPr>
            <a:r>
              <a:rPr lang="en-US" sz="2400" b="0" dirty="0">
                <a:latin typeface="Gill Sans MT" panose="020B0502020104020203" pitchFamily="34" charset="0"/>
              </a:rPr>
              <a:t>It is expected to work as a deterrent to any non- or late payment of taxes.</a:t>
            </a:r>
          </a:p>
          <a:p>
            <a:pPr marL="342900" indent="-342900">
              <a:buFont typeface="Arial" panose="020B0604020202020204" pitchFamily="34" charset="0"/>
              <a:buChar char="•"/>
            </a:pPr>
            <a:r>
              <a:rPr lang="en-US" sz="2400" b="0" dirty="0">
                <a:latin typeface="Gill Sans MT" panose="020B0502020104020203" pitchFamily="34" charset="0"/>
              </a:rPr>
              <a:t>To encourage timely payment of tax dues, LRC has included provisions of penalties on any non-payment of tax within due dates. </a:t>
            </a:r>
          </a:p>
          <a:p>
            <a:pPr marL="342900" indent="-342900">
              <a:buFont typeface="Arial" panose="020B0604020202020204" pitchFamily="34" charset="0"/>
              <a:buChar char="•"/>
            </a:pPr>
            <a:endParaRPr lang="en-US" sz="2400" b="0" dirty="0">
              <a:latin typeface="Gill Sans MT" panose="020B0502020104020203" pitchFamily="34" charset="0"/>
            </a:endParaRPr>
          </a:p>
          <a:p>
            <a:pPr marL="342900" indent="-342900">
              <a:buFont typeface="Arial" panose="020B0604020202020204" pitchFamily="34" charset="0"/>
              <a:buChar char="•"/>
            </a:pPr>
            <a:endParaRPr lang="en-US" sz="2400" b="0" dirty="0">
              <a:latin typeface="Gill Sans MT" panose="020B0502020104020203" pitchFamily="34" charset="0"/>
            </a:endParaRPr>
          </a:p>
          <a:p>
            <a:pPr marL="342900" indent="-342900">
              <a:buFont typeface="Arial" panose="020B0604020202020204" pitchFamily="34" charset="0"/>
              <a:buChar char="•"/>
            </a:pPr>
            <a:endParaRPr lang="en-US" sz="2400" b="0" dirty="0">
              <a:latin typeface="Gill Sans MT" panose="020B0502020104020203" pitchFamily="34" charset="0"/>
            </a:endParaRPr>
          </a:p>
          <a:p>
            <a:pPr marL="342900" indent="-342900">
              <a:buFont typeface="Arial" panose="020B0604020202020204" pitchFamily="34" charset="0"/>
              <a:buChar char="•"/>
            </a:pPr>
            <a:endParaRPr lang="en-US" sz="2400" b="0" dirty="0">
              <a:latin typeface="Gill Sans MT" panose="020B0502020104020203" pitchFamily="34" charset="0"/>
            </a:endParaRPr>
          </a:p>
          <a:p>
            <a:pPr marL="800100" lvl="1" indent="-342900" eaLnBrk="1" hangingPunct="1">
              <a:buClr>
                <a:srgbClr val="99CC33"/>
              </a:buClr>
              <a:buFont typeface="Arial" pitchFamily="34" charset="0"/>
              <a:buChar char="•"/>
            </a:pP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3521217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845550" cy="609600"/>
          </a:xfrm>
        </p:spPr>
        <p:txBody>
          <a:bodyPr/>
          <a:lstStyle/>
          <a:p>
            <a:r>
              <a:rPr lang="en-US" sz="3200" dirty="0">
                <a:latin typeface="Gill Sans MT" panose="020B0502020104020203" pitchFamily="34" charset="0"/>
              </a:rPr>
              <a:t>3.8 Penalties: Failure to pay amount shown</a:t>
            </a:r>
          </a:p>
        </p:txBody>
      </p:sp>
      <p:sp>
        <p:nvSpPr>
          <p:cNvPr id="7171" name="Rectangle 8"/>
          <p:cNvSpPr>
            <a:spLocks noChangeArrowheads="1"/>
          </p:cNvSpPr>
          <p:nvPr/>
        </p:nvSpPr>
        <p:spPr bwMode="auto">
          <a:xfrm>
            <a:off x="660400" y="1542395"/>
            <a:ext cx="8337550" cy="510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i="1" dirty="0"/>
              <a:t> </a:t>
            </a:r>
            <a:endParaRPr lang="en-US" b="0" dirty="0"/>
          </a:p>
          <a:p>
            <a:pPr marL="342900" indent="-342900">
              <a:buFont typeface="Arial" panose="020B0604020202020204" pitchFamily="34" charset="0"/>
              <a:buChar char="•"/>
            </a:pPr>
            <a:r>
              <a:rPr lang="en-US" sz="2400" b="0" dirty="0">
                <a:latin typeface="Gill Sans MT" panose="020B0502020104020203" pitchFamily="34" charset="0"/>
              </a:rPr>
              <a:t>If a taxpayer does not pay by that date, including extended period the amount shown as tax liability on the taxpayer’s return, a penalty is imposed. </a:t>
            </a:r>
          </a:p>
          <a:p>
            <a:pPr marL="342900" indent="-342900">
              <a:buFont typeface="Arial" panose="020B0604020202020204" pitchFamily="34" charset="0"/>
              <a:buChar char="•"/>
            </a:pPr>
            <a:r>
              <a:rPr lang="en-US" sz="2400" b="0" dirty="0">
                <a:latin typeface="Gill Sans MT" panose="020B0502020104020203" pitchFamily="34" charset="0"/>
              </a:rPr>
              <a:t>If the delay in payment is for not more than a month, the penalty is 5% of the amount of tax shown. </a:t>
            </a:r>
          </a:p>
          <a:p>
            <a:pPr marL="342900" indent="-342900">
              <a:buFont typeface="Arial" panose="020B0604020202020204" pitchFamily="34" charset="0"/>
              <a:buChar char="•"/>
            </a:pPr>
            <a:r>
              <a:rPr lang="en-US" sz="2400" b="0" dirty="0">
                <a:latin typeface="Gill Sans MT" panose="020B0502020104020203" pitchFamily="34" charset="0"/>
              </a:rPr>
              <a:t>For each additional month (or partial month) the delay continues, an additional 5% penalty is imposed on the balance.</a:t>
            </a:r>
          </a:p>
          <a:p>
            <a:pPr marL="342900" indent="-342900">
              <a:buFont typeface="Arial" panose="020B0604020202020204" pitchFamily="34" charset="0"/>
              <a:buChar char="•"/>
            </a:pPr>
            <a:r>
              <a:rPr lang="en-US" sz="2400" b="0" dirty="0">
                <a:latin typeface="Gill Sans MT" panose="020B0502020104020203" pitchFamily="34" charset="0"/>
              </a:rPr>
              <a:t>If the taxpayer makes a partial payment after the due date, the tax liability is reduced by the payment and for succeeding months the penalty is calculated based on the remaining unpaid balance. </a:t>
            </a:r>
          </a:p>
          <a:p>
            <a:pPr marL="342900" indent="-342900">
              <a:buFont typeface="Arial" panose="020B0604020202020204" pitchFamily="34" charset="0"/>
              <a:buChar char="•"/>
            </a:pPr>
            <a:r>
              <a:rPr lang="en-US" sz="2400" b="0" dirty="0">
                <a:latin typeface="Gill Sans MT" panose="020B0502020104020203" pitchFamily="34" charset="0"/>
              </a:rPr>
              <a:t>The total penalty should not exceed 25% of the amount of tax shown on the return. </a:t>
            </a:r>
          </a:p>
        </p:txBody>
      </p:sp>
    </p:spTree>
    <p:extLst>
      <p:ext uri="{BB962C8B-B14F-4D97-AF65-F5344CB8AC3E}">
        <p14:creationId xmlns:p14="http://schemas.microsoft.com/office/powerpoint/2010/main" val="4045638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3.9 Penalties: Penalty imposed on net amount</a:t>
            </a:r>
          </a:p>
        </p:txBody>
      </p:sp>
      <p:sp>
        <p:nvSpPr>
          <p:cNvPr id="7171" name="Rectangle 8"/>
          <p:cNvSpPr>
            <a:spLocks noChangeArrowheads="1"/>
          </p:cNvSpPr>
          <p:nvPr/>
        </p:nvSpPr>
        <p:spPr bwMode="auto">
          <a:xfrm>
            <a:off x="660400" y="1524001"/>
            <a:ext cx="83375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 typeface="Arial" panose="020B0604020202020204" pitchFamily="34" charset="0"/>
              <a:buChar char="•"/>
            </a:pPr>
            <a:r>
              <a:rPr lang="en-US" sz="2400" b="0" dirty="0">
                <a:latin typeface="Gill Sans MT" panose="020B0502020104020203" pitchFamily="34" charset="0"/>
              </a:rPr>
              <a:t>The penalty is imposed on the net amount of unpaid tax amount shown on the return</a:t>
            </a:r>
          </a:p>
          <a:p>
            <a:endParaRPr lang="en-US" sz="2400" b="0" dirty="0">
              <a:latin typeface="Gill Sans MT" panose="020B0502020104020203" pitchFamily="34" charset="0"/>
            </a:endParaRPr>
          </a:p>
          <a:p>
            <a:pPr marL="342900" indent="-342900">
              <a:buFont typeface="Arial" panose="020B0604020202020204" pitchFamily="34" charset="0"/>
              <a:buChar char="•"/>
            </a:pPr>
            <a:r>
              <a:rPr lang="en-US" sz="2400" b="0" dirty="0">
                <a:latin typeface="Gill Sans MT" panose="020B0502020104020203" pitchFamily="34" charset="0"/>
              </a:rPr>
              <a:t>If the taxpayer is found to owe more tax than the amount shown on the return, the penalty is recalculated using the higher amount. </a:t>
            </a:r>
          </a:p>
          <a:p>
            <a:pPr marL="342900" indent="-342900">
              <a:buFont typeface="Arial" panose="020B0604020202020204" pitchFamily="34" charset="0"/>
              <a:buChar char="•"/>
            </a:pPr>
            <a:endParaRPr lang="en-US" sz="2400" b="0" dirty="0">
              <a:latin typeface="Gill Sans MT" panose="020B0502020104020203" pitchFamily="34" charset="0"/>
            </a:endParaRPr>
          </a:p>
          <a:p>
            <a:pPr marL="342900" indent="-342900">
              <a:buFont typeface="Arial" panose="020B0604020202020204" pitchFamily="34" charset="0"/>
              <a:buChar char="•"/>
            </a:pPr>
            <a:r>
              <a:rPr lang="en-US" sz="2400" b="0" dirty="0">
                <a:latin typeface="Gill Sans MT" panose="020B0502020104020203" pitchFamily="34" charset="0"/>
              </a:rPr>
              <a:t>If the taxpayer is found to owe less tax than the amount shown on the return, the penalty is recalculated using the lower amount. </a:t>
            </a:r>
          </a:p>
        </p:txBody>
      </p:sp>
    </p:spTree>
    <p:extLst>
      <p:ext uri="{BB962C8B-B14F-4D97-AF65-F5344CB8AC3E}">
        <p14:creationId xmlns:p14="http://schemas.microsoft.com/office/powerpoint/2010/main" val="521930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448800" cy="609600"/>
          </a:xfrm>
        </p:spPr>
        <p:txBody>
          <a:bodyPr/>
          <a:lstStyle/>
          <a:p>
            <a:r>
              <a:rPr lang="en-US" sz="3200" dirty="0">
                <a:latin typeface="Gill Sans MT" panose="020B0502020104020203" pitchFamily="34" charset="0"/>
              </a:rPr>
              <a:t>3.10 Penalties: Calculation of penalty for failure to pay</a:t>
            </a:r>
          </a:p>
        </p:txBody>
      </p:sp>
      <p:sp>
        <p:nvSpPr>
          <p:cNvPr id="7171" name="Rectangle 8"/>
          <p:cNvSpPr>
            <a:spLocks noChangeArrowheads="1"/>
          </p:cNvSpPr>
          <p:nvPr/>
        </p:nvSpPr>
        <p:spPr bwMode="auto">
          <a:xfrm>
            <a:off x="660400" y="1524001"/>
            <a:ext cx="8337550"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400" dirty="0"/>
              <a:t> </a:t>
            </a:r>
            <a:r>
              <a:rPr lang="en-US" sz="2400" b="0" dirty="0">
                <a:latin typeface="Gill Sans MT" panose="020B0502020104020203" pitchFamily="34" charset="0"/>
              </a:rPr>
              <a:t>Let us suppose that “XYZ Company” failed to pay its excise liability of LRD 90,000 for the month of February 2021 on time and paid it only on May 20, 2021. In this case it will be subject to a failure to pay penalty of LRD 9,000 at the rate of 5% of tax liability each month as follows.</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Taxpayer: XYZ Company</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Amount of reportable tax: LRD 90,000</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Due date for payment: March 21, 2021</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Tax paid on: May 20, 2021</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Late filing penalty: 5% of reportable tax for each month</a:t>
            </a:r>
          </a:p>
          <a:p>
            <a:pPr eaLnBrk="1" hangingPunct="1"/>
            <a:r>
              <a:rPr lang="en-US" sz="2400" b="0" dirty="0">
                <a:latin typeface="Gill Sans MT" panose="020B0502020104020203" pitchFamily="34" charset="0"/>
              </a:rPr>
              <a:t>Penalty is calculated as follows: </a:t>
            </a:r>
          </a:p>
          <a:p>
            <a:pPr lvl="2" eaLnBrk="1" hangingPunct="1"/>
            <a:r>
              <a:rPr lang="en-US" sz="2000" b="0" dirty="0">
                <a:latin typeface="Gill Sans MT" panose="020B0502020104020203" pitchFamily="34" charset="0"/>
              </a:rPr>
              <a:t>Amount of due tax 		LRD 90,000</a:t>
            </a:r>
          </a:p>
          <a:p>
            <a:pPr lvl="2" eaLnBrk="1" hangingPunct="1"/>
            <a:r>
              <a:rPr lang="en-US" sz="2000" b="0" dirty="0">
                <a:latin typeface="Gill Sans MT" panose="020B0502020104020203" pitchFamily="34" charset="0"/>
              </a:rPr>
              <a:t>Penalty 5% (for April)		LRD 4,500</a:t>
            </a:r>
          </a:p>
          <a:p>
            <a:pPr lvl="2" eaLnBrk="1" hangingPunct="1"/>
            <a:r>
              <a:rPr lang="en-US" sz="2000" b="0" dirty="0">
                <a:latin typeface="Gill Sans MT" panose="020B0502020104020203" pitchFamily="34" charset="0"/>
              </a:rPr>
              <a:t>Penalty 5% (for May)		LRD 4,500</a:t>
            </a:r>
          </a:p>
          <a:p>
            <a:pPr lvl="2" eaLnBrk="1" hangingPunct="1"/>
            <a:r>
              <a:rPr lang="en-US" sz="2000" b="0" dirty="0">
                <a:latin typeface="Gill Sans MT" panose="020B0502020104020203" pitchFamily="34" charset="0"/>
              </a:rPr>
              <a:t>Total penalty			LRD 9,000</a:t>
            </a:r>
          </a:p>
          <a:p>
            <a:pPr marL="342900"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3000662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845550" cy="609600"/>
          </a:xfrm>
        </p:spPr>
        <p:txBody>
          <a:bodyPr/>
          <a:lstStyle/>
          <a:p>
            <a:r>
              <a:rPr lang="en-US" sz="3200" dirty="0">
                <a:latin typeface="Gill Sans MT" panose="020B0502020104020203" pitchFamily="34" charset="0"/>
              </a:rPr>
              <a:t>3.11 Penalties: Penalty for willful failure to pay</a:t>
            </a:r>
          </a:p>
        </p:txBody>
      </p:sp>
      <p:sp>
        <p:nvSpPr>
          <p:cNvPr id="7171" name="Rectangle 8"/>
          <p:cNvSpPr>
            <a:spLocks noChangeArrowheads="1"/>
          </p:cNvSpPr>
          <p:nvPr/>
        </p:nvSpPr>
        <p:spPr bwMode="auto">
          <a:xfrm>
            <a:off x="660400" y="1524001"/>
            <a:ext cx="8337550"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i="1" dirty="0"/>
              <a:t> </a:t>
            </a:r>
            <a:endParaRPr lang="en-US" b="0" dirty="0"/>
          </a:p>
          <a:p>
            <a:pPr marL="342900" indent="-342900">
              <a:buFont typeface="Arial" panose="020B0604020202020204" pitchFamily="34" charset="0"/>
              <a:buChar char="•"/>
            </a:pPr>
            <a:r>
              <a:rPr lang="en-US" sz="2400" b="0" dirty="0">
                <a:latin typeface="Gill Sans MT" panose="020B0502020104020203" pitchFamily="34" charset="0"/>
              </a:rPr>
              <a:t>If the taxpayer is convicted of willful failure to pay tax in a criminal court proceeding as authorized under the Criminal Justice Law of Liberia:</a:t>
            </a:r>
          </a:p>
          <a:p>
            <a:pPr marL="800100" lvl="1" indent="-342900">
              <a:buFont typeface="Arial" panose="020B0604020202020204" pitchFamily="34" charset="0"/>
              <a:buChar char="•"/>
            </a:pPr>
            <a:r>
              <a:rPr lang="en-US" sz="2400" b="0" dirty="0">
                <a:latin typeface="Gill Sans MT" panose="020B0502020104020203" pitchFamily="34" charset="0"/>
              </a:rPr>
              <a:t>the penalty is doubled, and </a:t>
            </a:r>
          </a:p>
          <a:p>
            <a:pPr marL="800100" lvl="1" indent="-342900">
              <a:buFont typeface="Arial" panose="020B0604020202020204" pitchFamily="34" charset="0"/>
              <a:buChar char="•"/>
            </a:pPr>
            <a:r>
              <a:rPr lang="en-US" sz="2400" b="0" dirty="0">
                <a:latin typeface="Gill Sans MT" panose="020B0502020104020203" pitchFamily="34" charset="0"/>
              </a:rPr>
              <a:t>the taxpayer is also subject to a term of imprisonment of up to ten years. </a:t>
            </a:r>
            <a:endParaRPr lang="en-US" sz="2400" dirty="0">
              <a:latin typeface="Gill Sans MT" panose="020B0502020104020203" pitchFamily="34" charset="0"/>
            </a:endParaRPr>
          </a:p>
        </p:txBody>
      </p:sp>
    </p:spTree>
    <p:extLst>
      <p:ext uri="{BB962C8B-B14F-4D97-AF65-F5344CB8AC3E}">
        <p14:creationId xmlns:p14="http://schemas.microsoft.com/office/powerpoint/2010/main" val="2485631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845550" cy="609600"/>
          </a:xfrm>
        </p:spPr>
        <p:txBody>
          <a:bodyPr/>
          <a:lstStyle/>
          <a:p>
            <a:r>
              <a:rPr lang="en-US" sz="3200" dirty="0">
                <a:latin typeface="Gill Sans MT" panose="020B0502020104020203" pitchFamily="34" charset="0"/>
              </a:rPr>
              <a:t>3.11 Penalties: Application of penalty due </a:t>
            </a:r>
            <a:r>
              <a:rPr lang="en-US" sz="3200" dirty="0">
                <a:solidFill>
                  <a:srgbClr val="FF0000"/>
                </a:solidFill>
                <a:latin typeface="Gill Sans MT" panose="020B0502020104020203" pitchFamily="34" charset="0"/>
              </a:rPr>
              <a:t>(proposed)</a:t>
            </a:r>
          </a:p>
        </p:txBody>
      </p:sp>
      <p:sp>
        <p:nvSpPr>
          <p:cNvPr id="7171" name="Rectangle 8"/>
          <p:cNvSpPr>
            <a:spLocks noChangeArrowheads="1"/>
          </p:cNvSpPr>
          <p:nvPr/>
        </p:nvSpPr>
        <p:spPr bwMode="auto">
          <a:xfrm>
            <a:off x="660400" y="1524001"/>
            <a:ext cx="83375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i="1" dirty="0"/>
              <a:t> </a:t>
            </a:r>
            <a:r>
              <a:rPr lang="en-US" sz="2400" dirty="0">
                <a:solidFill>
                  <a:srgbClr val="FF0000"/>
                </a:solidFill>
                <a:latin typeface="Gill Sans MT" panose="020B0502020104020203" pitchFamily="34" charset="0"/>
              </a:rPr>
              <a:t>Penalties shall only be applied to the amount due.</a:t>
            </a:r>
            <a:endParaRPr lang="en-US" sz="2400" b="0" dirty="0">
              <a:solidFill>
                <a:srgbClr val="FF0000"/>
              </a:solidFill>
              <a:latin typeface="Gill Sans MT" panose="020B0502020104020203" pitchFamily="34" charset="0"/>
            </a:endParaRPr>
          </a:p>
        </p:txBody>
      </p:sp>
    </p:spTree>
    <p:extLst>
      <p:ext uri="{BB962C8B-B14F-4D97-AF65-F5344CB8AC3E}">
        <p14:creationId xmlns:p14="http://schemas.microsoft.com/office/powerpoint/2010/main" val="513470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3.12 Penalties: Taxpayer identification number related penalties</a:t>
            </a:r>
          </a:p>
        </p:txBody>
      </p:sp>
      <p:sp>
        <p:nvSpPr>
          <p:cNvPr id="7171" name="Rectangle 8"/>
          <p:cNvSpPr>
            <a:spLocks noChangeArrowheads="1"/>
          </p:cNvSpPr>
          <p:nvPr/>
        </p:nvSpPr>
        <p:spPr bwMode="auto">
          <a:xfrm>
            <a:off x="660400" y="1981200"/>
            <a:ext cx="833755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 typeface="Arial" panose="020B0604020202020204" pitchFamily="34" charset="0"/>
              <a:buChar char="•"/>
            </a:pPr>
            <a:r>
              <a:rPr lang="en-US" sz="2400" b="0" dirty="0">
                <a:latin typeface="Gill Sans MT" panose="020B0502020104020203" pitchFamily="34" charset="0"/>
              </a:rPr>
              <a:t>If tax withholding is required on a payment, and the payment amount is $1,000 or more, a withholding agent who makes a payment to a person who has not supplied a TIN is liable to pay a fine of $5,000 or the amount of the tax required to be withheld, whichever is less.</a:t>
            </a:r>
          </a:p>
          <a:p>
            <a:pPr marL="342900" indent="-342900">
              <a:buFont typeface="Arial" panose="020B0604020202020204" pitchFamily="34" charset="0"/>
              <a:buChar char="•"/>
            </a:pPr>
            <a:r>
              <a:rPr lang="en-US" sz="2400" b="0" dirty="0">
                <a:latin typeface="Gill Sans MT" panose="020B0502020104020203" pitchFamily="34" charset="0"/>
              </a:rPr>
              <a:t>If a person subject to tax to obtains more than one TIN, that person is liable to pay a fine of $1,000 per additional TIN obtained.</a:t>
            </a:r>
          </a:p>
          <a:p>
            <a:pPr marL="342900" indent="-342900">
              <a:buFont typeface="Arial" panose="020B0604020202020204" pitchFamily="34" charset="0"/>
              <a:buChar char="•"/>
            </a:pPr>
            <a:r>
              <a:rPr lang="en-US" sz="2400" b="0" dirty="0">
                <a:latin typeface="Gill Sans MT" panose="020B0502020104020203" pitchFamily="34" charset="0"/>
              </a:rPr>
              <a:t>If a withholding agent makes a payment to a person who has not supplied a TIN, or if a person subject to tax obtains more than one TIN, and is convicted of having acted deliberately or willfully to avoid the requirements of the tax law, that person shall be liable to pay a fine of not less than $200,000 nor more than $5,000,000.00 and to imprisonment for up to one year. </a:t>
            </a:r>
            <a:endParaRPr lang="en-GB" sz="2400" b="0" dirty="0">
              <a:latin typeface="Gill Sans MT" panose="020B0502020104020203" pitchFamily="34" charset="0"/>
            </a:endParaRPr>
          </a:p>
        </p:txBody>
      </p:sp>
    </p:spTree>
    <p:extLst>
      <p:ext uri="{BB962C8B-B14F-4D97-AF65-F5344CB8AC3E}">
        <p14:creationId xmlns:p14="http://schemas.microsoft.com/office/powerpoint/2010/main" val="23097290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3.12 Penalties: Taxpayer identification number related penalties (</a:t>
            </a:r>
            <a:r>
              <a:rPr lang="en-US" sz="3200" dirty="0">
                <a:solidFill>
                  <a:srgbClr val="FF0000"/>
                </a:solidFill>
                <a:latin typeface="Gill Sans MT" panose="020B0502020104020203" pitchFamily="34" charset="0"/>
              </a:rPr>
              <a:t>proposed</a:t>
            </a:r>
            <a:r>
              <a:rPr lang="en-US" sz="3200" dirty="0">
                <a:latin typeface="Gill Sans MT" panose="020B0502020104020203" pitchFamily="34" charset="0"/>
              </a:rPr>
              <a:t>)</a:t>
            </a:r>
          </a:p>
        </p:txBody>
      </p:sp>
      <p:sp>
        <p:nvSpPr>
          <p:cNvPr id="7171" name="Rectangle 8"/>
          <p:cNvSpPr>
            <a:spLocks noChangeArrowheads="1"/>
          </p:cNvSpPr>
          <p:nvPr/>
        </p:nvSpPr>
        <p:spPr bwMode="auto">
          <a:xfrm>
            <a:off x="660400" y="1981200"/>
            <a:ext cx="833755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lvl="0" indent="-342900">
              <a:buFont typeface="Arial" panose="020B0604020202020204" pitchFamily="34" charset="0"/>
              <a:buChar char="•"/>
            </a:pPr>
            <a:r>
              <a:rPr lang="en-US" sz="2000" b="0" dirty="0">
                <a:solidFill>
                  <a:srgbClr val="FF0000"/>
                </a:solidFill>
                <a:latin typeface="Gill Sans MT" panose="020B0502020104020203" pitchFamily="34" charset="0"/>
              </a:rPr>
              <a:t>A fine of LRD10,000 for failure to obtain a TIN </a:t>
            </a:r>
          </a:p>
          <a:p>
            <a:pPr marL="342900" indent="-342900">
              <a:buFont typeface="Arial" panose="020B0604020202020204" pitchFamily="34" charset="0"/>
              <a:buChar char="•"/>
            </a:pPr>
            <a:endParaRPr lang="en-US" sz="2000" b="0" dirty="0">
              <a:solidFill>
                <a:srgbClr val="FF0000"/>
              </a:solidFill>
              <a:latin typeface="Gill Sans MT" panose="020B0502020104020203" pitchFamily="34" charset="0"/>
            </a:endParaRPr>
          </a:p>
          <a:p>
            <a:pPr marL="342900" lvl="0" indent="-342900">
              <a:buFont typeface="Arial" panose="020B0604020202020204" pitchFamily="34" charset="0"/>
              <a:buChar char="•"/>
            </a:pPr>
            <a:r>
              <a:rPr lang="en-US" sz="2000" b="0" dirty="0">
                <a:solidFill>
                  <a:srgbClr val="FF0000"/>
                </a:solidFill>
                <a:latin typeface="Gill Sans MT" panose="020B0502020104020203" pitchFamily="34" charset="0"/>
              </a:rPr>
              <a:t>If a person obtains more than one TIN, that person is liable to pay a fine of LRD1,000 per additional TIN obtained.</a:t>
            </a:r>
          </a:p>
          <a:p>
            <a:pPr marL="342900" lvl="0" indent="-342900">
              <a:buFont typeface="Arial" panose="020B0604020202020204" pitchFamily="34" charset="0"/>
              <a:buChar char="•"/>
            </a:pPr>
            <a:endParaRPr lang="en-US" sz="2000" b="0" dirty="0">
              <a:solidFill>
                <a:srgbClr val="FF0000"/>
              </a:solidFill>
              <a:latin typeface="Gill Sans MT" panose="020B0502020104020203" pitchFamily="34" charset="0"/>
            </a:endParaRPr>
          </a:p>
          <a:p>
            <a:pPr marL="342900" lvl="0" indent="-342900">
              <a:buFont typeface="Arial" panose="020B0604020202020204" pitchFamily="34" charset="0"/>
              <a:buChar char="•"/>
            </a:pPr>
            <a:r>
              <a:rPr lang="en-US" sz="2000" b="0" dirty="0">
                <a:solidFill>
                  <a:srgbClr val="FF0000"/>
                </a:solidFill>
                <a:latin typeface="Gill Sans MT" panose="020B0502020104020203" pitchFamily="34" charset="0"/>
              </a:rPr>
              <a:t>If tax withholding is required on a payment, and the payment amount is LRD1,000 or more, a withholding agent who makes a payment to a person who has not supplied a TIN is liable to pay a fine of LRD5,000 or the amount of the tax required to be withheld, whichever is less.</a:t>
            </a:r>
          </a:p>
          <a:p>
            <a:pPr marL="342900" indent="-342900">
              <a:buFont typeface="Arial" panose="020B0604020202020204" pitchFamily="34" charset="0"/>
              <a:buChar char="•"/>
            </a:pPr>
            <a:r>
              <a:rPr lang="en-US" sz="2000" b="0" dirty="0">
                <a:solidFill>
                  <a:srgbClr val="FF0000"/>
                </a:solidFill>
                <a:latin typeface="Gill Sans MT" panose="020B0502020104020203" pitchFamily="34" charset="0"/>
              </a:rPr>
              <a:t> </a:t>
            </a:r>
          </a:p>
          <a:p>
            <a:pPr marL="342900" indent="-342900">
              <a:buFont typeface="Arial" panose="020B0604020202020204" pitchFamily="34" charset="0"/>
              <a:buChar char="•"/>
            </a:pPr>
            <a:r>
              <a:rPr lang="en-US" sz="2000" b="0" dirty="0">
                <a:solidFill>
                  <a:srgbClr val="FF0000"/>
                </a:solidFill>
                <a:latin typeface="Gill Sans MT" panose="020B0502020104020203" pitchFamily="34" charset="0"/>
              </a:rPr>
              <a:t>If a withholding agent makes a payment to a person who has not supplied a TIN, or if a person subject to tax obtains more than one TIN, and is convicted of having acted deliberately or willfully to avoid the requirements of the tax law, that person shall be liable to pay a fine of not less than LRD 200,000 nor more than LRD 5,000,000.00 and to imprisonment for up to one year.</a:t>
            </a:r>
          </a:p>
          <a:p>
            <a:pPr marL="342900" indent="-342900">
              <a:buFont typeface="Arial" panose="020B0604020202020204" pitchFamily="34" charset="0"/>
              <a:buChar char="•"/>
            </a:pPr>
            <a:endParaRPr lang="en-GB" sz="2000" b="0" dirty="0">
              <a:solidFill>
                <a:srgbClr val="FF0000"/>
              </a:solidFill>
              <a:latin typeface="Gill Sans MT" panose="020B0502020104020203" pitchFamily="34" charset="0"/>
            </a:endParaRPr>
          </a:p>
        </p:txBody>
      </p:sp>
    </p:spTree>
    <p:extLst>
      <p:ext uri="{BB962C8B-B14F-4D97-AF65-F5344CB8AC3E}">
        <p14:creationId xmlns:p14="http://schemas.microsoft.com/office/powerpoint/2010/main" val="2373641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pPr eaLnBrk="1" hangingPunct="1"/>
            <a:r>
              <a:rPr lang="en-US" sz="3200" dirty="0">
                <a:latin typeface="Gill Sans MT" panose="020B0502020104020203" pitchFamily="34" charset="0"/>
              </a:rPr>
              <a:t>4.1 Interest: Interest on late payment</a:t>
            </a:r>
          </a:p>
        </p:txBody>
      </p:sp>
      <p:sp>
        <p:nvSpPr>
          <p:cNvPr id="7171" name="Rectangle 8"/>
          <p:cNvSpPr>
            <a:spLocks noChangeArrowheads="1"/>
          </p:cNvSpPr>
          <p:nvPr/>
        </p:nvSpPr>
        <p:spPr bwMode="auto">
          <a:xfrm>
            <a:off x="660400" y="2057400"/>
            <a:ext cx="833755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ClrTx/>
              <a:buFont typeface="Arial" panose="020B0604020202020204" pitchFamily="34" charset="0"/>
              <a:buChar char="•"/>
            </a:pPr>
            <a:r>
              <a:rPr lang="en-US" sz="2000" b="0" dirty="0">
                <a:latin typeface="Gill Sans MT" panose="020B0502020104020203" pitchFamily="34" charset="0"/>
                <a:cs typeface="Tahoma" pitchFamily="34" charset="0"/>
              </a:rPr>
              <a:t>Late payment or partial payment of tax is similar to unauthorized borrowing money from the government.</a:t>
            </a:r>
          </a:p>
          <a:p>
            <a:pPr marL="342900" indent="-342900">
              <a:buClrTx/>
              <a:buFont typeface="Arial" panose="020B0604020202020204" pitchFamily="34" charset="0"/>
              <a:buChar char="•"/>
            </a:pPr>
            <a:r>
              <a:rPr lang="en-US" sz="2000" b="0" dirty="0">
                <a:latin typeface="Gill Sans MT" panose="020B0502020104020203" pitchFamily="34" charset="0"/>
              </a:rPr>
              <a:t>It should be subject to interest, which is the monetary charge for the privilege of borrowing money.</a:t>
            </a:r>
          </a:p>
          <a:p>
            <a:pPr marL="342900" indent="-342900">
              <a:buFont typeface="Arial" panose="020B0604020202020204" pitchFamily="34" charset="0"/>
              <a:buChar char="•"/>
            </a:pPr>
            <a:r>
              <a:rPr lang="en-US" sz="2000" b="0" dirty="0">
                <a:latin typeface="Gill Sans MT" panose="020B0502020104020203" pitchFamily="34" charset="0"/>
              </a:rPr>
              <a:t>An interest is levied to protect the real value of tax revenue. </a:t>
            </a:r>
          </a:p>
          <a:p>
            <a:pPr marL="342900" indent="-342900">
              <a:buFont typeface="Arial" panose="020B0604020202020204" pitchFamily="34" charset="0"/>
              <a:buChar char="•"/>
            </a:pPr>
            <a:r>
              <a:rPr lang="en-US" sz="2000" b="0" dirty="0">
                <a:latin typeface="Gill Sans MT" panose="020B0502020104020203" pitchFamily="34" charset="0"/>
              </a:rPr>
              <a:t>If interest is not charged on late payment or if interest charged for late payment is lower than the market rate of interest, then there may be a tendency among taxpayers to use tax money to finance their commercial activities instead of taking loans from banks or other sources</a:t>
            </a:r>
          </a:p>
          <a:p>
            <a:pPr marL="342900" indent="-342900">
              <a:buClrTx/>
              <a:buFont typeface="Arial" panose="020B0604020202020204" pitchFamily="34" charset="0"/>
              <a:buChar char="•"/>
            </a:pPr>
            <a:r>
              <a:rPr lang="en-US" sz="2000" b="0" dirty="0">
                <a:latin typeface="Gill Sans MT" panose="020B0502020104020203" pitchFamily="34" charset="0"/>
                <a:cs typeface="Tahoma" pitchFamily="34" charset="0"/>
              </a:rPr>
              <a:t>The rate of interest applied is either fixed in law, or variable but linked to another prominent interest rate (normally defined by the national bank) or other variable.</a:t>
            </a:r>
          </a:p>
          <a:p>
            <a:pPr marL="342900" indent="-342900">
              <a:buFont typeface="Arial" panose="020B0604020202020204" pitchFamily="34" charset="0"/>
              <a:buChar char="•"/>
            </a:pPr>
            <a:r>
              <a:rPr lang="en-US" sz="2000" b="0" dirty="0">
                <a:latin typeface="Gill Sans MT" panose="020B0502020104020203" pitchFamily="34" charset="0"/>
              </a:rPr>
              <a:t>As per the LRC, the interest rate shall be the market rate as published by the Central Bank of Liberia, except as otherwise provided by LRC.</a:t>
            </a:r>
            <a:endParaRPr lang="en-US" sz="2400" b="0" dirty="0">
              <a:latin typeface="Gill Sans MT" panose="020B0502020104020203" pitchFamily="34" charset="0"/>
            </a:endParaRPr>
          </a:p>
        </p:txBody>
      </p:sp>
    </p:spTree>
    <p:extLst>
      <p:ext uri="{BB962C8B-B14F-4D97-AF65-F5344CB8AC3E}">
        <p14:creationId xmlns:p14="http://schemas.microsoft.com/office/powerpoint/2010/main" val="3591660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4.2 Interest: Interest on overpayments and underpayments</a:t>
            </a:r>
          </a:p>
        </p:txBody>
      </p:sp>
      <p:sp>
        <p:nvSpPr>
          <p:cNvPr id="7171" name="Rectangle 8"/>
          <p:cNvSpPr>
            <a:spLocks noChangeArrowheads="1"/>
          </p:cNvSpPr>
          <p:nvPr/>
        </p:nvSpPr>
        <p:spPr bwMode="auto">
          <a:xfrm>
            <a:off x="660400" y="1524001"/>
            <a:ext cx="833755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Arial" panose="020B0604020202020204" pitchFamily="34" charset="0"/>
              <a:buChar char="•"/>
            </a:pPr>
            <a:r>
              <a:rPr lang="en-US" i="1" dirty="0"/>
              <a:t> </a:t>
            </a:r>
            <a:r>
              <a:rPr lang="en-US" sz="2400" b="0" dirty="0">
                <a:latin typeface="Gill Sans MT" panose="020B0502020104020203" pitchFamily="34" charset="0"/>
              </a:rPr>
              <a:t>If any amount of tax is not paid by the due date, the taxpayer is obligated to pay interest, compounded monthly, at the specified rate on the unpaid amount for the period from the due date to the date the tax is paid. </a:t>
            </a:r>
          </a:p>
          <a:p>
            <a:pPr marL="342900" indent="-342900">
              <a:buFont typeface="Arial" panose="020B0604020202020204" pitchFamily="34" charset="0"/>
              <a:buChar char="•"/>
            </a:pPr>
            <a:endParaRPr lang="en-US" sz="2400" dirty="0">
              <a:latin typeface="Gill Sans MT" panose="020B0502020104020203" pitchFamily="34" charset="0"/>
            </a:endParaRPr>
          </a:p>
          <a:p>
            <a:pPr marL="342900" indent="-342900">
              <a:buFont typeface="Arial" panose="020B0604020202020204" pitchFamily="34" charset="0"/>
              <a:buChar char="•"/>
            </a:pPr>
            <a:r>
              <a:rPr lang="en-US" sz="2400" b="0" dirty="0">
                <a:latin typeface="Gill Sans MT" panose="020B0502020104020203" pitchFamily="34" charset="0"/>
              </a:rPr>
              <a:t>In the case of an overpayment of tax, interest, compounded monthly, at the specified rate shall be paid to the taxpayer from the date of the overpayment to the date on which the refund is made. </a:t>
            </a:r>
          </a:p>
          <a:p>
            <a:pPr marL="342900" indent="-342900">
              <a:buFont typeface="Arial" panose="020B0604020202020204" pitchFamily="34" charset="0"/>
              <a:buChar char="•"/>
            </a:pPr>
            <a:endParaRPr lang="en-US" sz="2400" b="0" dirty="0">
              <a:latin typeface="Gill Sans MT" panose="020B0502020104020203" pitchFamily="34" charset="0"/>
            </a:endParaRPr>
          </a:p>
          <a:p>
            <a:pPr marL="342900" indent="-342900">
              <a:buFont typeface="Arial" panose="020B0604020202020204" pitchFamily="34" charset="0"/>
              <a:buChar char="•"/>
            </a:pPr>
            <a:r>
              <a:rPr lang="en-US" sz="2400" b="0" dirty="0">
                <a:latin typeface="Gill Sans MT" panose="020B0502020104020203" pitchFamily="34" charset="0"/>
              </a:rPr>
              <a:t>Interest is not payable to the taxpayer if the refund is made no more than 45 days from receipt of the taxpayer’s application for a refund of the overpayment.</a:t>
            </a:r>
            <a:endParaRPr lang="en-US" sz="2400" dirty="0">
              <a:latin typeface="Gill Sans MT" panose="020B0502020104020203" pitchFamily="34" charset="0"/>
            </a:endParaRPr>
          </a:p>
          <a:p>
            <a:endParaRPr lang="en-US" sz="2400" b="0" dirty="0">
              <a:latin typeface="Gill Sans MT" panose="020B0502020104020203" pitchFamily="34" charset="0"/>
            </a:endParaRPr>
          </a:p>
        </p:txBody>
      </p:sp>
    </p:spTree>
    <p:extLst>
      <p:ext uri="{BB962C8B-B14F-4D97-AF65-F5344CB8AC3E}">
        <p14:creationId xmlns:p14="http://schemas.microsoft.com/office/powerpoint/2010/main" val="3180883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pPr eaLnBrk="1" hangingPunct="1"/>
            <a:r>
              <a:rPr lang="en-US" sz="3200" dirty="0">
                <a:latin typeface="Gill Sans MT" panose="020B0502020104020203" pitchFamily="34" charset="0"/>
              </a:rPr>
              <a:t>4.3 Interest: Interest on late payment</a:t>
            </a:r>
          </a:p>
        </p:txBody>
      </p:sp>
      <p:sp>
        <p:nvSpPr>
          <p:cNvPr id="7171" name="Rectangle 8"/>
          <p:cNvSpPr>
            <a:spLocks noChangeArrowheads="1"/>
          </p:cNvSpPr>
          <p:nvPr/>
        </p:nvSpPr>
        <p:spPr bwMode="auto">
          <a:xfrm>
            <a:off x="660400" y="2057400"/>
            <a:ext cx="83375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1" hangingPunct="1">
              <a:buFont typeface="Arial" pitchFamily="34" charset="0"/>
              <a:buChar char="•"/>
            </a:pPr>
            <a:r>
              <a:rPr lang="en-US" sz="2400" b="0" dirty="0">
                <a:latin typeface="Gill Sans MT" panose="020B0502020104020203" pitchFamily="34" charset="0"/>
              </a:rPr>
              <a:t>The interest charges continue to apply each successive month. </a:t>
            </a:r>
          </a:p>
          <a:p>
            <a:pPr marL="342900" indent="-342900" eaLnBrk="1" hangingPunct="1">
              <a:buFont typeface="Arial" pitchFamily="34" charset="0"/>
              <a:buChar char="•"/>
            </a:pPr>
            <a:endParaRPr lang="en-US" sz="2400" b="0" dirty="0">
              <a:latin typeface="Gill Sans MT" panose="020B0502020104020203" pitchFamily="34" charset="0"/>
            </a:endParaRPr>
          </a:p>
          <a:p>
            <a:pPr marL="342900" indent="-342900" eaLnBrk="1" hangingPunct="1">
              <a:buFont typeface="Arial" pitchFamily="34" charset="0"/>
              <a:buChar char="•"/>
            </a:pPr>
            <a:r>
              <a:rPr lang="en-US" sz="2400" b="0" dirty="0">
                <a:latin typeface="Gill Sans MT" panose="020B0502020104020203" pitchFamily="34" charset="0"/>
              </a:rPr>
              <a:t>They are raised on a monthly basis on the outstanding tax, penalty and interest for as long as the debt continues.</a:t>
            </a:r>
          </a:p>
          <a:p>
            <a:pPr marL="800100" lvl="1" indent="-342900" eaLnBrk="1" hangingPunct="1">
              <a:buClr>
                <a:srgbClr val="99CC33"/>
              </a:buClr>
              <a:buFont typeface="Arial" pitchFamily="34" charset="0"/>
              <a:buChar char="•"/>
            </a:pPr>
            <a:endParaRPr lang="en-GB" sz="2400" dirty="0">
              <a:latin typeface="Gill Sans MT" panose="020B0502020104020203" pitchFamily="34" charset="0"/>
            </a:endParaRPr>
          </a:p>
          <a:p>
            <a:pPr marL="342900" indent="-342900">
              <a:buClrTx/>
              <a:buFont typeface="Arial" panose="020B0604020202020204" pitchFamily="34" charset="0"/>
              <a:buChar char="•"/>
            </a:pPr>
            <a:endParaRPr lang="en-US" sz="2400" b="0" dirty="0">
              <a:latin typeface="Gill Sans MT" panose="020B0502020104020203" pitchFamily="34" charset="0"/>
              <a:cs typeface="Tahoma" pitchFamily="34" charset="0"/>
            </a:endParaRPr>
          </a:p>
          <a:p>
            <a:pPr algn="ctr">
              <a:buClrTx/>
              <a:buFont typeface="Wingdings" panose="05000000000000000000" pitchFamily="2" charset="2"/>
              <a:buChar char="§"/>
            </a:pPr>
            <a:endParaRPr lang="en-US" sz="2400" b="0" dirty="0">
              <a:latin typeface="Gill Sans MT" panose="020B0502020104020203" pitchFamily="34" charset="0"/>
              <a:cs typeface="Tahoma" pitchFamily="34" charset="0"/>
            </a:endParaRPr>
          </a:p>
          <a:p>
            <a:pPr marL="342900"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2910700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763000" cy="609600"/>
          </a:xfrm>
        </p:spPr>
        <p:txBody>
          <a:bodyPr/>
          <a:lstStyle/>
          <a:p>
            <a:pPr eaLnBrk="1" hangingPunct="1"/>
            <a:r>
              <a:rPr lang="en-US" sz="3200" dirty="0">
                <a:latin typeface="Gill Sans MT" panose="020B0502020104020203" pitchFamily="34" charset="0"/>
              </a:rPr>
              <a:t>4.4 Interest: Calculation of interest Example </a:t>
            </a:r>
          </a:p>
        </p:txBody>
      </p:sp>
      <p:sp>
        <p:nvSpPr>
          <p:cNvPr id="7171" name="Rectangle 8"/>
          <p:cNvSpPr>
            <a:spLocks noChangeArrowheads="1"/>
          </p:cNvSpPr>
          <p:nvPr/>
        </p:nvSpPr>
        <p:spPr bwMode="auto">
          <a:xfrm>
            <a:off x="660400" y="1524001"/>
            <a:ext cx="833755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lvl="1"/>
            <a:r>
              <a:rPr lang="en-GB" sz="2800" dirty="0">
                <a:solidFill>
                  <a:srgbClr val="000000"/>
                </a:solidFill>
                <a:latin typeface="Times New Roman"/>
                <a:cs typeface="Times New Roman"/>
              </a:rPr>
              <a:t> </a:t>
            </a:r>
            <a:r>
              <a:rPr lang="en-US" sz="2400" b="0" dirty="0">
                <a:latin typeface="Gill Sans MT" panose="020B0502020104020203" pitchFamily="34" charset="0"/>
              </a:rPr>
              <a:t>Let us suppose that "ABC Company" failed to submit its tax return for two months; did not pay its tax liability of LRD 45,000 for 2 months and the market rate as published by the Central Bank of Liberia during this period was 15%.</a:t>
            </a:r>
          </a:p>
          <a:p>
            <a:pPr marL="0" lvl="1"/>
            <a:endParaRPr lang="en-US" sz="2400" b="0" dirty="0">
              <a:latin typeface="Gill Sans MT" panose="020B0502020104020203" pitchFamily="34" charset="0"/>
            </a:endParaRPr>
          </a:p>
          <a:p>
            <a:pPr marL="0" lvl="1"/>
            <a:r>
              <a:rPr lang="en-US" sz="2400" b="0" dirty="0">
                <a:latin typeface="Gill Sans MT" panose="020B0502020104020203" pitchFamily="34" charset="0"/>
              </a:rPr>
              <a:t>In that case, it will have to pay its tax liability of LRD 45,000,  late filing penalty of 5% each month for not submitting return, 5% penalty per month </a:t>
            </a:r>
            <a:r>
              <a:rPr lang="en-US" sz="2400" b="0" dirty="0">
                <a:solidFill>
                  <a:srgbClr val="000000"/>
                </a:solidFill>
                <a:latin typeface="Gill Sans MT" panose="020B0502020104020203" pitchFamily="34" charset="0"/>
                <a:cs typeface="Arial"/>
              </a:rPr>
              <a:t>for being failed to pay due taxes </a:t>
            </a:r>
            <a:r>
              <a:rPr lang="en-US" sz="2400" b="0" dirty="0">
                <a:latin typeface="Gill Sans MT" panose="020B0502020104020203" pitchFamily="34" charset="0"/>
              </a:rPr>
              <a:t>and 15% interest per annum. Interest is levied on the sum of tax dues, late filing penalty, failure to pay penalty and accrued interest and calculated on a monthly basis as explained in the next slide.</a:t>
            </a:r>
          </a:p>
          <a:p>
            <a:pPr eaLnBrk="1" hangingPunct="1"/>
            <a:endParaRPr lang="en-US" sz="2800" dirty="0"/>
          </a:p>
        </p:txBody>
      </p:sp>
    </p:spTree>
    <p:extLst>
      <p:ext uri="{BB962C8B-B14F-4D97-AF65-F5344CB8AC3E}">
        <p14:creationId xmlns:p14="http://schemas.microsoft.com/office/powerpoint/2010/main" val="3312920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763000" cy="609600"/>
          </a:xfrm>
        </p:spPr>
        <p:txBody>
          <a:bodyPr/>
          <a:lstStyle/>
          <a:p>
            <a:pPr eaLnBrk="1" hangingPunct="1"/>
            <a:r>
              <a:rPr lang="en-US" sz="3200" dirty="0">
                <a:latin typeface="Gill Sans MT" panose="020B0502020104020203" pitchFamily="34" charset="0"/>
              </a:rPr>
              <a:t>4.5 Interest: Calculation of interest example </a:t>
            </a:r>
          </a:p>
        </p:txBody>
      </p:sp>
      <p:sp>
        <p:nvSpPr>
          <p:cNvPr id="7171" name="Rectangle 8"/>
          <p:cNvSpPr>
            <a:spLocks noChangeArrowheads="1"/>
          </p:cNvSpPr>
          <p:nvPr/>
        </p:nvSpPr>
        <p:spPr bwMode="auto">
          <a:xfrm>
            <a:off x="660400" y="1524001"/>
            <a:ext cx="833755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2" eaLnBrk="1" hangingPunct="1"/>
            <a:r>
              <a:rPr lang="en-US" sz="2800" dirty="0"/>
              <a:t>      </a:t>
            </a:r>
            <a:r>
              <a:rPr lang="en-US" sz="2000" b="0" dirty="0">
                <a:latin typeface="Gill Sans MT" panose="020B0502020104020203" pitchFamily="34" charset="0"/>
              </a:rPr>
              <a:t>Calculation of Interest</a:t>
            </a:r>
            <a:endParaRPr lang="en-GB" sz="2000" b="0" dirty="0">
              <a:solidFill>
                <a:srgbClr val="000000"/>
              </a:solidFill>
              <a:latin typeface="Gill Sans MT" panose="020B0502020104020203" pitchFamily="34" charset="0"/>
              <a:cs typeface="Times New Roman"/>
            </a:endParaRPr>
          </a:p>
          <a:p>
            <a:pPr lvl="2" eaLnBrk="1" hangingPunct="1"/>
            <a:r>
              <a:rPr lang="en-GB" sz="2000" b="0" dirty="0">
                <a:solidFill>
                  <a:srgbClr val="000000"/>
                </a:solidFill>
                <a:latin typeface="Gill Sans MT" panose="020B0502020104020203" pitchFamily="34" charset="0"/>
                <a:cs typeface="Times New Roman"/>
              </a:rPr>
              <a:t> </a:t>
            </a:r>
            <a:r>
              <a:rPr lang="en-US" sz="2000" b="0" dirty="0">
                <a:latin typeface="Gill Sans MT" panose="020B0502020104020203" pitchFamily="34" charset="0"/>
              </a:rPr>
              <a:t>Amount of due tax 				LRD 45,000</a:t>
            </a:r>
          </a:p>
          <a:p>
            <a:pPr lvl="2" eaLnBrk="1" hangingPunct="1"/>
            <a:r>
              <a:rPr lang="en-US" sz="2000" b="0" dirty="0">
                <a:latin typeface="Gill Sans MT" panose="020B0502020104020203" pitchFamily="34" charset="0"/>
              </a:rPr>
              <a:t>Late filing penalty 5% (for April)			LRD 2,250</a:t>
            </a:r>
          </a:p>
          <a:p>
            <a:pPr lvl="2" eaLnBrk="1" hangingPunct="1"/>
            <a:r>
              <a:rPr lang="en-US" sz="2000" b="0" dirty="0">
                <a:latin typeface="Gill Sans MT" panose="020B0502020104020203" pitchFamily="34" charset="0"/>
              </a:rPr>
              <a:t>Failure to pay penalty 5% (for April)			LRD 2,250</a:t>
            </a:r>
          </a:p>
          <a:p>
            <a:pPr lvl="2" eaLnBrk="1" hangingPunct="1"/>
            <a:r>
              <a:rPr lang="en-US" sz="2000" b="0" dirty="0">
                <a:latin typeface="Gill Sans MT" panose="020B0502020104020203" pitchFamily="34" charset="0"/>
              </a:rPr>
              <a:t>Total 						LRD 49,500</a:t>
            </a:r>
          </a:p>
          <a:p>
            <a:pPr lvl="2" eaLnBrk="1" hangingPunct="1"/>
            <a:r>
              <a:rPr lang="en-US" sz="2000" b="0" dirty="0">
                <a:latin typeface="Gill Sans MT" panose="020B0502020104020203" pitchFamily="34" charset="0"/>
              </a:rPr>
              <a:t>Interest for April 15% annual (1.25%/Month)		LRD 618.75</a:t>
            </a:r>
          </a:p>
          <a:p>
            <a:pPr eaLnBrk="1" hangingPunct="1"/>
            <a:r>
              <a:rPr lang="en-US" sz="2000" b="0" dirty="0">
                <a:latin typeface="Gill Sans MT" panose="020B0502020104020203" pitchFamily="34" charset="0"/>
              </a:rPr>
              <a:t>If the debt remains unpaid, then taxpayer has a debt of:</a:t>
            </a:r>
          </a:p>
          <a:p>
            <a:pPr lvl="2" eaLnBrk="1" hangingPunct="1"/>
            <a:r>
              <a:rPr lang="en-US" sz="2000" b="0" dirty="0">
                <a:latin typeface="Gill Sans MT" panose="020B0502020104020203" pitchFamily="34" charset="0"/>
              </a:rPr>
              <a:t>Amount of due tax 				LRD 45,000</a:t>
            </a:r>
          </a:p>
          <a:p>
            <a:pPr lvl="2" eaLnBrk="1" hangingPunct="1"/>
            <a:r>
              <a:rPr lang="en-US" sz="2000" b="0" dirty="0">
                <a:latin typeface="Gill Sans MT" panose="020B0502020104020203" pitchFamily="34" charset="0"/>
              </a:rPr>
              <a:t>Additional charge (for May)			LRD 2,250</a:t>
            </a:r>
          </a:p>
          <a:p>
            <a:pPr lvl="2" eaLnBrk="1" hangingPunct="1"/>
            <a:r>
              <a:rPr lang="en-US" sz="2000" b="0" dirty="0">
                <a:latin typeface="Gill Sans MT" panose="020B0502020104020203" pitchFamily="34" charset="0"/>
              </a:rPr>
              <a:t>Penalty 5% (for May)				LRD 2,250</a:t>
            </a:r>
          </a:p>
          <a:p>
            <a:pPr lvl="2" eaLnBrk="1" hangingPunct="1"/>
            <a:r>
              <a:rPr lang="en-US" sz="2000" b="0" dirty="0">
                <a:latin typeface="Gill Sans MT" panose="020B0502020104020203" pitchFamily="34" charset="0"/>
              </a:rPr>
              <a:t>Interest for April					LRD 618.75 </a:t>
            </a:r>
          </a:p>
          <a:p>
            <a:pPr lvl="2" eaLnBrk="1" hangingPunct="1"/>
            <a:r>
              <a:rPr lang="en-US" sz="2000" b="0" dirty="0">
                <a:latin typeface="Gill Sans MT" panose="020B0502020104020203" pitchFamily="34" charset="0"/>
              </a:rPr>
              <a:t>Total 						LRD 50,119</a:t>
            </a:r>
          </a:p>
          <a:p>
            <a:pPr eaLnBrk="1" hangingPunct="1"/>
            <a:r>
              <a:rPr lang="en-US" sz="2000" b="0" dirty="0">
                <a:latin typeface="Gill Sans MT" panose="020B0502020104020203" pitchFamily="34" charset="0"/>
              </a:rPr>
              <a:t>           Interest for May 15% annual (1.25%/Month)		LRD 626.48</a:t>
            </a:r>
          </a:p>
          <a:p>
            <a:pPr eaLnBrk="1" hangingPunct="1"/>
            <a:endParaRPr lang="en-US" sz="2000" b="0" dirty="0">
              <a:latin typeface="Gill Sans MT" panose="020B0502020104020203" pitchFamily="34" charset="0"/>
            </a:endParaRPr>
          </a:p>
          <a:p>
            <a:pPr eaLnBrk="1" hangingPunct="1"/>
            <a:r>
              <a:rPr lang="en-US" sz="2000" b="0" dirty="0">
                <a:latin typeface="Gill Sans MT" panose="020B0502020104020203" pitchFamily="34" charset="0"/>
              </a:rPr>
              <a:t>Total interest (618.75 + 626.48) 				LRD 1,245.23</a:t>
            </a:r>
          </a:p>
        </p:txBody>
      </p:sp>
    </p:spTree>
    <p:extLst>
      <p:ext uri="{BB962C8B-B14F-4D97-AF65-F5344CB8AC3E}">
        <p14:creationId xmlns:p14="http://schemas.microsoft.com/office/powerpoint/2010/main" val="1667642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p:txBody>
          <a:bodyPr/>
          <a:lstStyle/>
          <a:p>
            <a:r>
              <a:rPr lang="en-US" sz="3200" dirty="0">
                <a:latin typeface="Gill Sans MT" panose="020B0502020104020203" pitchFamily="34" charset="0"/>
              </a:rPr>
              <a:t>5.1 Tax Clearance Certificate</a:t>
            </a:r>
          </a:p>
        </p:txBody>
      </p:sp>
      <p:sp>
        <p:nvSpPr>
          <p:cNvPr id="7171" name="Rectangle 8"/>
          <p:cNvSpPr>
            <a:spLocks noChangeArrowheads="1"/>
          </p:cNvSpPr>
          <p:nvPr/>
        </p:nvSpPr>
        <p:spPr bwMode="auto">
          <a:xfrm>
            <a:off x="660400" y="1524001"/>
            <a:ext cx="833755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r>
              <a:rPr lang="en-US" sz="2400" b="0" dirty="0">
                <a:latin typeface="Gill Sans MT" panose="020B0502020104020203" pitchFamily="34" charset="0"/>
              </a:rPr>
              <a:t>The Commissioner General may by regulation require persons who are in specified categories of taxable persons to obtain a tax clearance certificate from the LRA. </a:t>
            </a:r>
          </a:p>
          <a:p>
            <a:pPr lvl="1"/>
            <a:endParaRPr lang="en-US" sz="2800" dirty="0"/>
          </a:p>
        </p:txBody>
      </p:sp>
    </p:spTree>
    <p:extLst>
      <p:ext uri="{BB962C8B-B14F-4D97-AF65-F5344CB8AC3E}">
        <p14:creationId xmlns:p14="http://schemas.microsoft.com/office/powerpoint/2010/main" val="25056149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Autofit/>
          </a:bodyPr>
          <a:lstStyle/>
          <a:p>
            <a:pPr eaLnBrk="1" hangingPunct="1"/>
            <a:r>
              <a:rPr lang="en-US" sz="3200" dirty="0">
                <a:latin typeface="Gill Sans MT" panose="020B0502020104020203" pitchFamily="34" charset="0"/>
              </a:rPr>
              <a:t>END OF </a:t>
            </a:r>
            <a:r>
              <a:rPr lang="en-US" sz="3200">
                <a:latin typeface="Gill Sans MT" panose="020B0502020104020203" pitchFamily="34" charset="0"/>
              </a:rPr>
              <a:t>MODULE 9 </a:t>
            </a:r>
            <a:r>
              <a:rPr lang="en-US" sz="3200" dirty="0">
                <a:latin typeface="Gill Sans MT" panose="020B0502020104020203" pitchFamily="34" charset="0"/>
              </a:rPr>
              <a:t>ON FILING, PAYMNET AND PENALTIES </a:t>
            </a:r>
          </a:p>
        </p:txBody>
      </p:sp>
      <p:sp>
        <p:nvSpPr>
          <p:cNvPr id="24579" name="Rectangle 2"/>
          <p:cNvSpPr>
            <a:spLocks noChangeArrowheads="1"/>
          </p:cNvSpPr>
          <p:nvPr/>
        </p:nvSpPr>
        <p:spPr bwMode="auto">
          <a:xfrm>
            <a:off x="1651000" y="2590801"/>
            <a:ext cx="62738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n-US" dirty="0"/>
          </a:p>
          <a:p>
            <a:pPr algn="ctr"/>
            <a:endParaRPr lang="en-US" dirty="0"/>
          </a:p>
          <a:p>
            <a:pPr algn="ctr"/>
            <a:endParaRPr lang="en-US" dirty="0"/>
          </a:p>
          <a:p>
            <a:pPr algn="ctr"/>
            <a:r>
              <a:rPr lang="en-US" sz="2400" dirty="0">
                <a:latin typeface="Gill Sans MT" panose="020B0502020104020203" pitchFamily="34" charset="0"/>
              </a:rPr>
              <a:t>Thank You!</a:t>
            </a:r>
          </a:p>
          <a:p>
            <a:pPr algn="ctr"/>
            <a:endParaRPr lang="en-US" dirty="0"/>
          </a:p>
          <a:p>
            <a:pPr algn="ctr"/>
            <a:endParaRPr lang="en-US" dirty="0"/>
          </a:p>
          <a:p>
            <a:pPr algn="ctr"/>
            <a:endParaRPr lang="en-US" dirty="0"/>
          </a:p>
          <a:p>
            <a:pPr algn="ctr"/>
            <a:endParaRPr lang="en-US" dirty="0"/>
          </a:p>
          <a:p>
            <a:pPr algn="ctr"/>
            <a:endParaRPr lang="en-US" dirty="0"/>
          </a:p>
        </p:txBody>
      </p:sp>
    </p:spTree>
    <p:extLst>
      <p:ext uri="{BB962C8B-B14F-4D97-AF65-F5344CB8AC3E}">
        <p14:creationId xmlns:p14="http://schemas.microsoft.com/office/powerpoint/2010/main" val="900085244"/>
      </p:ext>
    </p:extLst>
  </p:cSld>
  <p:clrMapOvr>
    <a:masterClrMapping/>
  </p:clrMapOvr>
</p:sld>
</file>

<file path=ppt/theme/theme1.xml><?xml version="1.0" encoding="utf-8"?>
<a:theme xmlns:a="http://schemas.openxmlformats.org/drawingml/2006/main" name="EGPSS Powerpoint Presentation">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676400" marR="0" indent="-304800" algn="l" defTabSz="914400" rtl="0" eaLnBrk="1" fontAlgn="base" latinLnBrk="0" hangingPunct="1">
          <a:lnSpc>
            <a:spcPct val="100000"/>
          </a:lnSpc>
          <a:spcBef>
            <a:spcPct val="20000"/>
          </a:spcBef>
          <a:spcAft>
            <a:spcPct val="0"/>
          </a:spcAft>
          <a:buClrTx/>
          <a:buSzTx/>
          <a:buFont typeface="Wingdings" pitchFamily="2" charset="2"/>
          <a:buChar char="§"/>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676400" marR="0" indent="-304800" algn="l" defTabSz="914400" rtl="0" eaLnBrk="1" fontAlgn="base" latinLnBrk="0" hangingPunct="1">
          <a:lnSpc>
            <a:spcPct val="100000"/>
          </a:lnSpc>
          <a:spcBef>
            <a:spcPct val="20000"/>
          </a:spcBef>
          <a:spcAft>
            <a:spcPct val="0"/>
          </a:spcAft>
          <a:buClrTx/>
          <a:buSzTx/>
          <a:buFont typeface="Wingdings" pitchFamily="2" charset="2"/>
          <a:buChar char="§"/>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EGPSS Powerpoint Presentation</Template>
  <TotalTime>10644</TotalTime>
  <Words>4323</Words>
  <Application>Microsoft Office PowerPoint</Application>
  <PresentationFormat>A4 Paper (210x297 mm)</PresentationFormat>
  <Paragraphs>295</Paragraphs>
  <Slides>43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Gill Sans MT</vt:lpstr>
      <vt:lpstr>Times</vt:lpstr>
      <vt:lpstr>Times New Roman</vt:lpstr>
      <vt:lpstr>Wingdings</vt:lpstr>
      <vt:lpstr>EGPSS Powerpoint Presentation</vt:lpstr>
      <vt:lpstr>LRA Practitioner Training Module IX</vt:lpstr>
      <vt:lpstr>CONTENTS</vt:lpstr>
      <vt:lpstr>1.1 Filing: Income tax filing requirements</vt:lpstr>
      <vt:lpstr>1.2 Filing: Excise, goods and services tax and real estate tax filing requirements</vt:lpstr>
      <vt:lpstr>1.3 Filing: Due dates of filing of tax returns </vt:lpstr>
      <vt:lpstr>1.3 Filing: Due dates of filing of tax returns (proposed system) </vt:lpstr>
      <vt:lpstr>1.4 Filing: Place of filing of tax returns </vt:lpstr>
      <vt:lpstr>1.5 Filing: Method of delivery of filing of tax returns </vt:lpstr>
      <vt:lpstr>1.5 Filing: Method of delivery of filing of tax returns (proposed system)</vt:lpstr>
      <vt:lpstr>1.6 Filing: Proof that delivery of return was made</vt:lpstr>
      <vt:lpstr>1.6 Filing: Proof that delivery of return was made (proposed system)</vt:lpstr>
      <vt:lpstr>1.7 Filing: Extension of time to file tax returns </vt:lpstr>
      <vt:lpstr>1.8 Filing: Confidentiality of tax return information</vt:lpstr>
      <vt:lpstr>1.9 Filing: Disclosure of confidential information on tax returns to specified persons or agencies</vt:lpstr>
      <vt:lpstr>1.10 Filing: Duty of persons to whom information on tax returns is disclosed</vt:lpstr>
      <vt:lpstr>2.1 Payment: Due dates of payment of tax  </vt:lpstr>
      <vt:lpstr>2.1 Payment: Due dates of payment of tax (proposed system) </vt:lpstr>
      <vt:lpstr>2.2 Payment: Extension of time to pay tax </vt:lpstr>
      <vt:lpstr>2.3 Payment: Proof that payment was made</vt:lpstr>
      <vt:lpstr>2.3 Payment: Proof that payment was made (proposed)</vt:lpstr>
      <vt:lpstr>3.1 Penalties: General introduction</vt:lpstr>
      <vt:lpstr>3.2 Penalties: Penalties under the LRC</vt:lpstr>
      <vt:lpstr>3.3 Penalties: Late filing penalties</vt:lpstr>
      <vt:lpstr>3.3 Penalties: Late filing penalties – Non-tax due</vt:lpstr>
      <vt:lpstr>3.4 Penalties: Late filing penalties</vt:lpstr>
      <vt:lpstr>3.5 Penalties: Late filing penalties</vt:lpstr>
      <vt:lpstr>3.5(a) Penalties: Failure-to-file penalty with tax due (proposed)</vt:lpstr>
      <vt:lpstr>3.6 Penalties: Penalty for willful failure to file</vt:lpstr>
      <vt:lpstr>3.7 Penalties: Penalties for failure to pay under the LRC</vt:lpstr>
      <vt:lpstr>3.8 Penalties: Failure to pay amount shown</vt:lpstr>
      <vt:lpstr>3.9 Penalties: Penalty imposed on net amount</vt:lpstr>
      <vt:lpstr>3.10 Penalties: Calculation of penalty for failure to pay</vt:lpstr>
      <vt:lpstr>3.11 Penalties: Penalty for willful failure to pay</vt:lpstr>
      <vt:lpstr>3.11 Penalties: Application of penalty due (proposed)</vt:lpstr>
      <vt:lpstr>3.12 Penalties: Taxpayer identification number related penalties</vt:lpstr>
      <vt:lpstr>3.12 Penalties: Taxpayer identification number related penalties (proposed)</vt:lpstr>
      <vt:lpstr>4.1 Interest: Interest on late payment</vt:lpstr>
      <vt:lpstr>4.2 Interest: Interest on overpayments and underpayments</vt:lpstr>
      <vt:lpstr>4.3 Interest: Interest on late payment</vt:lpstr>
      <vt:lpstr>4.4 Interest: Calculation of interest Example </vt:lpstr>
      <vt:lpstr>4.5 Interest: Calculation of interest example </vt:lpstr>
      <vt:lpstr>5.1 Tax Clearance Certificate</vt:lpstr>
      <vt:lpstr>END OF MODULE 9 ON FILING, PAYMNET AND PENALTIES </vt:lpstr>
    </vt:vector>
  </TitlesOfParts>
  <Company>Deloitte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SAMPLE TITLE</dc:title>
  <dc:creator>Khadka, Rup</dc:creator>
  <cp:lastModifiedBy>Darlingston Talery</cp:lastModifiedBy>
  <cp:revision>233</cp:revision>
  <cp:lastPrinted>2012-08-03T08:09:57Z</cp:lastPrinted>
  <dcterms:created xsi:type="dcterms:W3CDTF">2012-07-28T05:21:12Z</dcterms:created>
  <dcterms:modified xsi:type="dcterms:W3CDTF">2021-07-12T13:56:39Z</dcterms:modified>
</cp:coreProperties>
</file>