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2"/>
  </p:notesMasterIdLst>
  <p:handoutMasterIdLst>
    <p:handoutMasterId r:id="rId33"/>
  </p:handoutMasterIdLst>
  <p:sldIdLst>
    <p:sldId id="637" r:id="rId2"/>
    <p:sldId id="713" r:id="rId3"/>
    <p:sldId id="728" r:id="rId4"/>
    <p:sldId id="710" r:id="rId5"/>
    <p:sldId id="715" r:id="rId6"/>
    <p:sldId id="711" r:id="rId7"/>
    <p:sldId id="720" r:id="rId8"/>
    <p:sldId id="721" r:id="rId9"/>
    <p:sldId id="661" r:id="rId10"/>
    <p:sldId id="645" r:id="rId11"/>
    <p:sldId id="652" r:id="rId12"/>
    <p:sldId id="663" r:id="rId13"/>
    <p:sldId id="672" r:id="rId14"/>
    <p:sldId id="678" r:id="rId15"/>
    <p:sldId id="717" r:id="rId16"/>
    <p:sldId id="704" r:id="rId17"/>
    <p:sldId id="729" r:id="rId18"/>
    <p:sldId id="734" r:id="rId19"/>
    <p:sldId id="737" r:id="rId20"/>
    <p:sldId id="738" r:id="rId21"/>
    <p:sldId id="739" r:id="rId22"/>
    <p:sldId id="740" r:id="rId23"/>
    <p:sldId id="741" r:id="rId24"/>
    <p:sldId id="730" r:id="rId25"/>
    <p:sldId id="731" r:id="rId26"/>
    <p:sldId id="732" r:id="rId27"/>
    <p:sldId id="733" r:id="rId28"/>
    <p:sldId id="735" r:id="rId29"/>
    <p:sldId id="736" r:id="rId30"/>
    <p:sldId id="503" r:id="rId31"/>
  </p:sldIdLst>
  <p:sldSz cx="9906000" cy="6858000" type="A4"/>
  <p:notesSz cx="6669088" cy="9928225"/>
  <p:defaultTextStyle>
    <a:defPPr>
      <a:defRPr lang="en-US"/>
    </a:defPPr>
    <a:lvl1pPr algn="l" rtl="0" fontAlgn="base">
      <a:spcBef>
        <a:spcPct val="0"/>
      </a:spcBef>
      <a:spcAft>
        <a:spcPct val="0"/>
      </a:spcAft>
      <a:defRPr sz="1400" b="1"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1400" b="1"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1400" b="1"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1400" b="1"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1400" b="1" kern="1200">
        <a:solidFill>
          <a:schemeClr val="tx1"/>
        </a:solidFill>
        <a:latin typeface="Arial" pitchFamily="34" charset="0"/>
        <a:ea typeface="+mn-ea"/>
        <a:cs typeface="Arial" pitchFamily="34" charset="0"/>
      </a:defRPr>
    </a:lvl5pPr>
    <a:lvl6pPr marL="2286000" algn="l" defTabSz="914400" rtl="0" eaLnBrk="1" latinLnBrk="0" hangingPunct="1">
      <a:defRPr sz="1400" b="1" kern="1200">
        <a:solidFill>
          <a:schemeClr val="tx1"/>
        </a:solidFill>
        <a:latin typeface="Arial" pitchFamily="34" charset="0"/>
        <a:ea typeface="+mn-ea"/>
        <a:cs typeface="Arial" pitchFamily="34" charset="0"/>
      </a:defRPr>
    </a:lvl6pPr>
    <a:lvl7pPr marL="2743200" algn="l" defTabSz="914400" rtl="0" eaLnBrk="1" latinLnBrk="0" hangingPunct="1">
      <a:defRPr sz="1400" b="1" kern="1200">
        <a:solidFill>
          <a:schemeClr val="tx1"/>
        </a:solidFill>
        <a:latin typeface="Arial" pitchFamily="34" charset="0"/>
        <a:ea typeface="+mn-ea"/>
        <a:cs typeface="Arial" pitchFamily="34" charset="0"/>
      </a:defRPr>
    </a:lvl7pPr>
    <a:lvl8pPr marL="3200400" algn="l" defTabSz="914400" rtl="0" eaLnBrk="1" latinLnBrk="0" hangingPunct="1">
      <a:defRPr sz="1400" b="1" kern="1200">
        <a:solidFill>
          <a:schemeClr val="tx1"/>
        </a:solidFill>
        <a:latin typeface="Arial" pitchFamily="34" charset="0"/>
        <a:ea typeface="+mn-ea"/>
        <a:cs typeface="Arial" pitchFamily="34" charset="0"/>
      </a:defRPr>
    </a:lvl8pPr>
    <a:lvl9pPr marL="3657600" algn="l" defTabSz="914400" rtl="0" eaLnBrk="1" latinLnBrk="0" hangingPunct="1">
      <a:defRPr sz="1400" b="1"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 uri="{2D200454-40CA-4A62-9FC3-DE9A4176ACB9}">
      <p15:notesGuideLst xmlns:p15="http://schemas.microsoft.com/office/powerpoint/2012/main">
        <p15:guide id="1" orient="horz" pos="3128">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040"/>
    <a:srgbClr val="DDDDDD"/>
    <a:srgbClr val="CCCCCC"/>
    <a:srgbClr val="666666"/>
    <a:srgbClr val="1E4ABD"/>
    <a:srgbClr val="003366"/>
    <a:srgbClr val="002A6C"/>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60" autoAdjust="0"/>
    <p:restoredTop sz="94434" autoAdjust="0"/>
  </p:normalViewPr>
  <p:slideViewPr>
    <p:cSldViewPr snapToObjects="1">
      <p:cViewPr>
        <p:scale>
          <a:sx n="65" d="100"/>
          <a:sy n="65" d="100"/>
        </p:scale>
        <p:origin x="1324" y="3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Objects="1">
      <p:cViewPr>
        <p:scale>
          <a:sx n="100" d="100"/>
          <a:sy n="100" d="100"/>
        </p:scale>
        <p:origin x="-1548" y="-72"/>
      </p:cViewPr>
      <p:guideLst>
        <p:guide orient="horz" pos="3128"/>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87663"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1" name="Rectangle 3"/>
          <p:cNvSpPr>
            <a:spLocks noGrp="1" noChangeArrowheads="1"/>
          </p:cNvSpPr>
          <p:nvPr>
            <p:ph type="dt" sz="quarter" idx="1"/>
          </p:nvPr>
        </p:nvSpPr>
        <p:spPr bwMode="auto">
          <a:xfrm>
            <a:off x="3756025" y="0"/>
            <a:ext cx="2889250" cy="4889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r>
              <a:rPr lang="en-US" dirty="0"/>
              <a:t>1/28/2007</a:t>
            </a:r>
          </a:p>
        </p:txBody>
      </p:sp>
      <p:sp>
        <p:nvSpPr>
          <p:cNvPr id="124932" name="Rectangle 4"/>
          <p:cNvSpPr>
            <a:spLocks noGrp="1" noChangeArrowheads="1"/>
          </p:cNvSpPr>
          <p:nvPr>
            <p:ph type="ftr" sz="quarter" idx="2"/>
          </p:nvPr>
        </p:nvSpPr>
        <p:spPr bwMode="auto">
          <a:xfrm>
            <a:off x="0" y="9413875"/>
            <a:ext cx="2887663"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FontTx/>
              <a:buNone/>
              <a:defRPr sz="1200" b="0">
                <a:latin typeface="Times" charset="0"/>
                <a:cs typeface="+mn-cs"/>
              </a:defRPr>
            </a:lvl1pPr>
          </a:lstStyle>
          <a:p>
            <a:pPr>
              <a:defRPr/>
            </a:pPr>
            <a:endParaRPr lang="en-US" dirty="0"/>
          </a:p>
        </p:txBody>
      </p:sp>
      <p:sp>
        <p:nvSpPr>
          <p:cNvPr id="124933" name="Rectangle 5"/>
          <p:cNvSpPr>
            <a:spLocks noGrp="1" noChangeArrowheads="1"/>
          </p:cNvSpPr>
          <p:nvPr>
            <p:ph type="sldNum" sz="quarter" idx="3"/>
          </p:nvPr>
        </p:nvSpPr>
        <p:spPr bwMode="auto">
          <a:xfrm>
            <a:off x="3756025" y="9413875"/>
            <a:ext cx="2889250" cy="4873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1119667B-D50C-43BE-99BE-78E6CD5355F0}" type="slidenum">
              <a:rPr lang="en-US"/>
              <a:pPr>
                <a:defRPr/>
              </a:pPr>
              <a:t>‹#›</a:t>
            </a:fld>
            <a:endParaRPr lang="en-US" dirty="0"/>
          </a:p>
        </p:txBody>
      </p:sp>
    </p:spTree>
    <p:extLst>
      <p:ext uri="{BB962C8B-B14F-4D97-AF65-F5344CB8AC3E}">
        <p14:creationId xmlns:p14="http://schemas.microsoft.com/office/powerpoint/2010/main" val="3543678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4"/>
          <p:cNvSpPr>
            <a:spLocks noGrp="1" noRot="1" noChangeAspect="1" noChangeArrowheads="1" noTextEdit="1"/>
          </p:cNvSpPr>
          <p:nvPr>
            <p:ph type="sldImg" idx="2"/>
          </p:nvPr>
        </p:nvSpPr>
        <p:spPr bwMode="auto">
          <a:xfrm>
            <a:off x="139700" y="163513"/>
            <a:ext cx="5392738" cy="3733800"/>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266700" y="4059238"/>
            <a:ext cx="6207125" cy="554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1" name="Rectangle 7"/>
          <p:cNvSpPr>
            <a:spLocks noGrp="1" noChangeArrowheads="1"/>
          </p:cNvSpPr>
          <p:nvPr>
            <p:ph type="sldNum" sz="quarter" idx="5"/>
          </p:nvPr>
        </p:nvSpPr>
        <p:spPr bwMode="auto">
          <a:xfrm>
            <a:off x="3756025" y="9602788"/>
            <a:ext cx="2889250" cy="2984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FontTx/>
              <a:buNone/>
              <a:defRPr sz="1200" b="0">
                <a:latin typeface="Times" charset="0"/>
                <a:cs typeface="+mn-cs"/>
              </a:defRPr>
            </a:lvl1pPr>
          </a:lstStyle>
          <a:p>
            <a:pPr>
              <a:defRPr/>
            </a:pPr>
            <a:fld id="{6D048F1F-0523-43AB-A95E-4F36931EC211}" type="slidenum">
              <a:rPr lang="en-US"/>
              <a:pPr>
                <a:defRPr/>
              </a:pPr>
              <a:t>‹#›</a:t>
            </a:fld>
            <a:endParaRPr lang="en-US" dirty="0"/>
          </a:p>
        </p:txBody>
      </p:sp>
    </p:spTree>
    <p:extLst>
      <p:ext uri="{BB962C8B-B14F-4D97-AF65-F5344CB8AC3E}">
        <p14:creationId xmlns:p14="http://schemas.microsoft.com/office/powerpoint/2010/main" val="6039100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0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0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0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0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latin typeface="Arial" panose="020B0604020202020204" pitchFamily="34" charset="0"/>
              <a:cs typeface="Arial" panose="020B0604020202020204" pitchFamily="34" charset="0"/>
            </a:endParaRPr>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86627CB-F663-4DAD-8702-8E8CFAB58BC3}" type="slidenum">
              <a:rPr lang="en-US" altLang="en-US" smtClean="0">
                <a:latin typeface="Times" panose="02020603050405020304" pitchFamily="18" charset="0"/>
              </a:rPr>
              <a:pPr/>
              <a:t>1</a:t>
            </a:fld>
            <a:endParaRPr lang="en-US" altLang="en-US" dirty="0">
              <a:latin typeface="Times" panose="02020603050405020304" pitchFamily="18" charset="0"/>
            </a:endParaRPr>
          </a:p>
        </p:txBody>
      </p:sp>
    </p:spTree>
    <p:extLst>
      <p:ext uri="{BB962C8B-B14F-4D97-AF65-F5344CB8AC3E}">
        <p14:creationId xmlns:p14="http://schemas.microsoft.com/office/powerpoint/2010/main" val="2093856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2</a:t>
            </a:fld>
            <a:endParaRPr lang="en-US" dirty="0"/>
          </a:p>
        </p:txBody>
      </p:sp>
    </p:spTree>
    <p:extLst>
      <p:ext uri="{BB962C8B-B14F-4D97-AF65-F5344CB8AC3E}">
        <p14:creationId xmlns:p14="http://schemas.microsoft.com/office/powerpoint/2010/main" val="4120685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6B0FC3B-5A36-4CDA-B94F-9B26A5F2D54E}" type="slidenum">
              <a:rPr lang="en-US" smtClean="0"/>
              <a:pPr>
                <a:defRPr/>
              </a:pPr>
              <a:t>3</a:t>
            </a:fld>
            <a:endParaRPr lang="en-US" dirty="0"/>
          </a:p>
        </p:txBody>
      </p:sp>
    </p:spTree>
    <p:extLst>
      <p:ext uri="{BB962C8B-B14F-4D97-AF65-F5344CB8AC3E}">
        <p14:creationId xmlns:p14="http://schemas.microsoft.com/office/powerpoint/2010/main" val="29152399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ext Box 3"/>
          <p:cNvSpPr txBox="1">
            <a:spLocks noChangeArrowheads="1"/>
          </p:cNvSpPr>
          <p:nvPr userDrawn="1"/>
        </p:nvSpPr>
        <p:spPr bwMode="auto">
          <a:xfrm>
            <a:off x="3405120" y="990600"/>
            <a:ext cx="6500880" cy="361950"/>
          </a:xfrm>
          <a:prstGeom prst="rect">
            <a:avLst/>
          </a:prstGeom>
          <a:solidFill>
            <a:srgbClr val="FFFFFF"/>
          </a:solidFill>
          <a:ln w="9525">
            <a:noFill/>
            <a:miter lim="800000"/>
            <a:headEnd/>
            <a:tailEnd/>
          </a:ln>
        </p:spPr>
        <p:txBody>
          <a:bodyPr/>
          <a:lstStyle/>
          <a:p>
            <a:pPr>
              <a:defRPr/>
            </a:pPr>
            <a:r>
              <a:rPr lang="en-US" sz="1800" dirty="0">
                <a:latin typeface="+mn-lt"/>
              </a:rPr>
              <a:t>Economic Governance Project</a:t>
            </a:r>
            <a:r>
              <a:rPr lang="en-US" sz="1800" baseline="0" dirty="0">
                <a:latin typeface="+mn-lt"/>
              </a:rPr>
              <a:t> in South Sudan</a:t>
            </a:r>
            <a:endParaRPr lang="en-US" sz="1800" dirty="0">
              <a:latin typeface="+mn-lt"/>
            </a:endParaRPr>
          </a:p>
          <a:p>
            <a:pPr>
              <a:spcAft>
                <a:spcPts val="1000"/>
              </a:spcAft>
              <a:defRPr/>
            </a:pPr>
            <a:endParaRPr lang="en-US" sz="1200" dirty="0"/>
          </a:p>
          <a:p>
            <a:pPr>
              <a:defRPr/>
            </a:pPr>
            <a:endParaRPr lang="en-US" sz="1800" b="0" dirty="0"/>
          </a:p>
        </p:txBody>
      </p:sp>
      <p:sp>
        <p:nvSpPr>
          <p:cNvPr id="6" name="Rectangle 10"/>
          <p:cNvSpPr>
            <a:spLocks noChangeArrowheads="1"/>
          </p:cNvSpPr>
          <p:nvPr userDrawn="1"/>
        </p:nvSpPr>
        <p:spPr bwMode="auto">
          <a:xfrm>
            <a:off x="165100" y="1828800"/>
            <a:ext cx="9740900" cy="5029200"/>
          </a:xfrm>
          <a:prstGeom prst="rect">
            <a:avLst/>
          </a:prstGeom>
          <a:solidFill>
            <a:srgbClr val="DDDDDD"/>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7" name="Rectangle 8"/>
          <p:cNvSpPr>
            <a:spLocks noChangeArrowheads="1"/>
          </p:cNvSpPr>
          <p:nvPr/>
        </p:nvSpPr>
        <p:spPr bwMode="auto">
          <a:xfrm>
            <a:off x="0" y="16764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8" name="Rectangle 9"/>
          <p:cNvSpPr>
            <a:spLocks noChangeArrowheads="1"/>
          </p:cNvSpPr>
          <p:nvPr/>
        </p:nvSpPr>
        <p:spPr bwMode="auto">
          <a:xfrm>
            <a:off x="0" y="1828800"/>
            <a:ext cx="165100" cy="5029200"/>
          </a:xfrm>
          <a:prstGeom prst="rect">
            <a:avLst/>
          </a:prstGeom>
          <a:solidFill>
            <a:srgbClr val="002A6C"/>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9" name="Line 3"/>
          <p:cNvSpPr>
            <a:spLocks noChangeShapeType="1"/>
          </p:cNvSpPr>
          <p:nvPr userDrawn="1"/>
        </p:nvSpPr>
        <p:spPr bwMode="auto">
          <a:xfrm>
            <a:off x="3352800" y="457200"/>
            <a:ext cx="0" cy="487363"/>
          </a:xfrm>
          <a:prstGeom prst="line">
            <a:avLst/>
          </a:prstGeom>
          <a:noFill/>
          <a:ln w="25400">
            <a:solidFill>
              <a:srgbClr val="002A6C"/>
            </a:solidFill>
            <a:round/>
            <a:headEnd/>
            <a:tailEnd/>
          </a:ln>
        </p:spPr>
        <p:txBody>
          <a:bodyPr/>
          <a:lstStyle/>
          <a:p>
            <a:pPr>
              <a:spcBef>
                <a:spcPct val="20000"/>
              </a:spcBef>
              <a:buFont typeface="Wingdings" pitchFamily="2" charset="2"/>
              <a:buNone/>
              <a:defRPr/>
            </a:pPr>
            <a:endParaRPr lang="en-US" dirty="0">
              <a:latin typeface="Arial" charset="0"/>
              <a:cs typeface="+mn-cs"/>
            </a:endParaRPr>
          </a:p>
        </p:txBody>
      </p:sp>
      <p:pic>
        <p:nvPicPr>
          <p:cNvPr id="10" name="Picture 10" descr="usaid_brand_2_color_msword"/>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533400" y="304800"/>
            <a:ext cx="2743200" cy="844550"/>
          </a:xfrm>
          <a:prstGeom prst="rect">
            <a:avLst/>
          </a:prstGeom>
          <a:noFill/>
          <a:ln w="9525">
            <a:noFill/>
            <a:miter lim="800000"/>
            <a:headEnd/>
            <a:tailEnd/>
          </a:ln>
        </p:spPr>
      </p:pic>
      <p:sp>
        <p:nvSpPr>
          <p:cNvPr id="11" name="Rectangle 10"/>
          <p:cNvSpPr/>
          <p:nvPr userDrawn="1"/>
        </p:nvSpPr>
        <p:spPr>
          <a:xfrm>
            <a:off x="3352800" y="266700"/>
            <a:ext cx="4419600" cy="754063"/>
          </a:xfrm>
          <a:prstGeom prst="rect">
            <a:avLst/>
          </a:prstGeom>
        </p:spPr>
        <p:txBody>
          <a:bodyPr anchor="ctr">
            <a:spAutoFit/>
          </a:bodyPr>
          <a:lstStyle/>
          <a:p>
            <a:pPr>
              <a:spcBef>
                <a:spcPct val="20000"/>
              </a:spcBef>
              <a:buFont typeface="Wingdings" pitchFamily="2" charset="2"/>
              <a:buNone/>
              <a:defRPr/>
            </a:pPr>
            <a:r>
              <a:rPr lang="en-US" sz="4300" dirty="0">
                <a:solidFill>
                  <a:srgbClr val="002A6C"/>
                </a:solidFill>
                <a:latin typeface="Arial" charset="0"/>
              </a:rPr>
              <a:t>SOUTH SUDAN</a:t>
            </a:r>
            <a:endParaRPr lang="en-US" sz="4300" dirty="0">
              <a:solidFill>
                <a:srgbClr val="000000"/>
              </a:solidFill>
              <a:latin typeface="Arial" charset="0"/>
            </a:endParaRPr>
          </a:p>
        </p:txBody>
      </p:sp>
      <p:sp>
        <p:nvSpPr>
          <p:cNvPr id="5122" name="Rectangle 2"/>
          <p:cNvSpPr>
            <a:spLocks noGrp="1" noChangeArrowheads="1"/>
          </p:cNvSpPr>
          <p:nvPr>
            <p:ph type="ctrTitle"/>
          </p:nvPr>
        </p:nvSpPr>
        <p:spPr>
          <a:xfrm>
            <a:off x="990600" y="2590800"/>
            <a:ext cx="7924800" cy="990600"/>
          </a:xfrm>
          <a:prstGeom prst="rect">
            <a:avLst/>
          </a:prstGeom>
        </p:spPr>
        <p:txBody>
          <a:bodyPr/>
          <a:lstStyle>
            <a:lvl1pPr algn="ctr">
              <a:defRPr sz="3600" baseline="0"/>
            </a:lvl1pPr>
          </a:lstStyle>
          <a:p>
            <a:r>
              <a:rPr lang="en-US"/>
              <a:t>Click to edit Master title style</a:t>
            </a:r>
            <a:endParaRPr lang="en-US" dirty="0"/>
          </a:p>
        </p:txBody>
      </p:sp>
      <p:sp>
        <p:nvSpPr>
          <p:cNvPr id="22" name="Text Placeholder 21"/>
          <p:cNvSpPr>
            <a:spLocks noGrp="1"/>
          </p:cNvSpPr>
          <p:nvPr>
            <p:ph type="body" sz="quarter" idx="14"/>
          </p:nvPr>
        </p:nvSpPr>
        <p:spPr>
          <a:xfrm>
            <a:off x="1600200" y="3657600"/>
            <a:ext cx="6781800" cy="533400"/>
          </a:xfrm>
          <a:prstGeom prst="rect">
            <a:avLst/>
          </a:prstGeom>
        </p:spPr>
        <p:txBody>
          <a:bodyPr/>
          <a:lstStyle>
            <a:lvl1pPr algn="ctr">
              <a:defRPr sz="2400" b="1"/>
            </a:lvl1pPr>
          </a:lstStyle>
          <a:p>
            <a:pPr lvl="0"/>
            <a:r>
              <a:rPr lang="en-US"/>
              <a:t>Click to edit Master text styles</a:t>
            </a:r>
          </a:p>
        </p:txBody>
      </p:sp>
      <p:sp>
        <p:nvSpPr>
          <p:cNvPr id="24" name="Text Placeholder 23"/>
          <p:cNvSpPr>
            <a:spLocks noGrp="1"/>
          </p:cNvSpPr>
          <p:nvPr>
            <p:ph type="body" sz="quarter" idx="15"/>
          </p:nvPr>
        </p:nvSpPr>
        <p:spPr>
          <a:xfrm>
            <a:off x="762000" y="5165725"/>
            <a:ext cx="3810000" cy="473075"/>
          </a:xfrm>
          <a:prstGeom prst="rect">
            <a:avLst/>
          </a:prstGeom>
        </p:spPr>
        <p:txBody>
          <a:bodyPr/>
          <a:lstStyle>
            <a:lvl1pPr>
              <a:defRPr b="1" baseline="0"/>
            </a:lvl1pPr>
          </a:lstStyle>
          <a:p>
            <a:pPr lvl="0"/>
            <a:r>
              <a:rPr lang="en-US"/>
              <a:t>Click to edit Master text styles</a:t>
            </a:r>
          </a:p>
        </p:txBody>
      </p:sp>
      <p:sp>
        <p:nvSpPr>
          <p:cNvPr id="12" name="Rectangle 6"/>
          <p:cNvSpPr>
            <a:spLocks noGrp="1" noChangeArrowheads="1"/>
          </p:cNvSpPr>
          <p:nvPr>
            <p:ph type="sldNum" sz="quarter" idx="16"/>
          </p:nvPr>
        </p:nvSpPr>
        <p:spPr/>
        <p:txBody>
          <a:bodyPr/>
          <a:lstStyle>
            <a:lvl1pPr>
              <a:defRPr/>
            </a:lvl1pPr>
          </a:lstStyle>
          <a:p>
            <a:pPr>
              <a:defRPr/>
            </a:pPr>
            <a:fld id="{325B5D2E-B482-44D1-B8D7-3A8617D3B00F}" type="slidenum">
              <a:rPr lang="en-US"/>
              <a:pPr>
                <a:defRPr/>
              </a:pPr>
              <a:t>‹#›</a:t>
            </a:fld>
            <a:r>
              <a:rPr lang="en-US" dirty="0"/>
              <a: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2"/>
          <p:cNvSpPr>
            <a:spLocks noGrp="1"/>
          </p:cNvSpPr>
          <p:nvPr>
            <p:ph sz="half" idx="13"/>
          </p:nvPr>
        </p:nvSpPr>
        <p:spPr>
          <a:xfrm>
            <a:off x="381000" y="1447800"/>
            <a:ext cx="9220200" cy="4724400"/>
          </a:xfrm>
          <a:prstGeom prst="rect">
            <a:avLst/>
          </a:prstGeom>
        </p:spPr>
        <p:txBody>
          <a:bodyPr/>
          <a:lstStyle>
            <a:lvl1pPr>
              <a:buNone/>
              <a:defRPr sz="1800" b="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p:nvPr>
        </p:nvSpPr>
        <p:spPr/>
        <p:txBody>
          <a:bodyPr>
            <a:normAutofit/>
          </a:bodyPr>
          <a:lstStyle>
            <a:lvl1pPr>
              <a:defRPr sz="2800"/>
            </a:lvl1pPr>
          </a:lstStyle>
          <a:p>
            <a:r>
              <a:rPr lang="en-US"/>
              <a:t>Click to edit Master title style</a:t>
            </a:r>
            <a:endParaRPr lang="en-US" dirty="0"/>
          </a:p>
        </p:txBody>
      </p:sp>
      <p:sp>
        <p:nvSpPr>
          <p:cNvPr id="4" name="Rectangle 6"/>
          <p:cNvSpPr>
            <a:spLocks noGrp="1" noChangeArrowheads="1"/>
          </p:cNvSpPr>
          <p:nvPr>
            <p:ph type="sldNum" sz="quarter" idx="14"/>
          </p:nvPr>
        </p:nvSpPr>
        <p:spPr>
          <a:ln/>
        </p:spPr>
        <p:txBody>
          <a:bodyPr/>
          <a:lstStyle>
            <a:lvl1pPr>
              <a:defRPr/>
            </a:lvl1pPr>
          </a:lstStyle>
          <a:p>
            <a:pPr>
              <a:defRPr/>
            </a:pPr>
            <a:fld id="{F0D8B63D-D33B-4305-AC87-0E78FAEDC3A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2133600"/>
            <a:ext cx="44958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29200" y="2133600"/>
            <a:ext cx="4648200" cy="4038600"/>
          </a:xfrm>
          <a:prstGeom prst="rect">
            <a:avLst/>
          </a:prstGeom>
        </p:spPr>
        <p:txBody>
          <a:bodyPr/>
          <a:lstStyle>
            <a:lvl1pPr>
              <a:buFont typeface="Arial" pitchFamily="34" charset="0"/>
              <a:buChar char="•"/>
              <a:defRPr sz="160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3"/>
          </p:nvPr>
        </p:nvSpPr>
        <p:spPr>
          <a:xfrm>
            <a:off x="381000" y="1447800"/>
            <a:ext cx="9296400" cy="533400"/>
          </a:xfrm>
          <a:prstGeom prst="rect">
            <a:avLst/>
          </a:prstGeom>
        </p:spPr>
        <p:txBody>
          <a:bodyPr/>
          <a:lstStyle>
            <a:lvl1pPr>
              <a:buNone/>
              <a:defRPr sz="1800" b="1"/>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4" name="Title 13"/>
          <p:cNvSpPr>
            <a:spLocks noGrp="1"/>
          </p:cNvSpPr>
          <p:nvPr>
            <p:ph type="title"/>
          </p:nvPr>
        </p:nvSpPr>
        <p:spPr/>
        <p:txBody>
          <a:bodyPr/>
          <a:lstStyle/>
          <a:p>
            <a:r>
              <a:rPr lang="en-US"/>
              <a:t>Click to edit Master title style</a:t>
            </a:r>
            <a:endParaRPr lang="en-US" dirty="0"/>
          </a:p>
        </p:txBody>
      </p:sp>
      <p:sp>
        <p:nvSpPr>
          <p:cNvPr id="6" name="Rectangle 6"/>
          <p:cNvSpPr>
            <a:spLocks noGrp="1" noChangeArrowheads="1"/>
          </p:cNvSpPr>
          <p:nvPr>
            <p:ph type="sldNum" sz="quarter" idx="14"/>
          </p:nvPr>
        </p:nvSpPr>
        <p:spPr>
          <a:ln/>
        </p:spPr>
        <p:txBody>
          <a:bodyPr/>
          <a:lstStyle>
            <a:lvl1pPr>
              <a:defRPr/>
            </a:lvl1pPr>
          </a:lstStyle>
          <a:p>
            <a:pPr>
              <a:defRPr/>
            </a:pPr>
            <a:fld id="{34F8208F-E13F-4940-A926-6CDC0D84600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Tree>
    <p:extLst>
      <p:ext uri="{BB962C8B-B14F-4D97-AF65-F5344CB8AC3E}">
        <p14:creationId xmlns:p14="http://schemas.microsoft.com/office/powerpoint/2010/main" val="427959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ectangle 10"/>
          <p:cNvSpPr>
            <a:spLocks noChangeArrowheads="1"/>
          </p:cNvSpPr>
          <p:nvPr userDrawn="1"/>
        </p:nvSpPr>
        <p:spPr bwMode="auto">
          <a:xfrm>
            <a:off x="165100" y="1752600"/>
            <a:ext cx="9740900" cy="5105400"/>
          </a:xfrm>
          <a:prstGeom prst="rect">
            <a:avLst/>
          </a:prstGeom>
          <a:solidFill>
            <a:srgbClr val="DDDDDD"/>
          </a:solidFill>
          <a:ln>
            <a:noFill/>
          </a:ln>
          <a:effectLst/>
          <a:extLst>
            <a:ext uri="{91240B29-F687-4F45-9708-019B960494DF}">
              <a14:hiddenLine xmlns:a14="http://schemas.microsoft.com/office/drawing/2010/main" w="9525">
                <a:solidFill>
                  <a:schemeClr val="tx1">
                    <a:alpha val="50195"/>
                  </a:schemeClr>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5" name="Rectangle 4"/>
          <p:cNvSpPr>
            <a:spLocks noChangeArrowheads="1"/>
          </p:cNvSpPr>
          <p:nvPr userDrawn="1"/>
        </p:nvSpPr>
        <p:spPr bwMode="auto">
          <a:xfrm>
            <a:off x="0" y="1752600"/>
            <a:ext cx="9906000" cy="152400"/>
          </a:xfrm>
          <a:prstGeom prst="rect">
            <a:avLst/>
          </a:prstGeom>
          <a:solidFill>
            <a:srgbClr val="C2113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sp>
        <p:nvSpPr>
          <p:cNvPr id="6" name="Rectangle 5"/>
          <p:cNvSpPr>
            <a:spLocks noChangeArrowheads="1"/>
          </p:cNvSpPr>
          <p:nvPr userDrawn="1"/>
        </p:nvSpPr>
        <p:spPr bwMode="auto">
          <a:xfrm>
            <a:off x="0" y="1905000"/>
            <a:ext cx="165100" cy="4953000"/>
          </a:xfrm>
          <a:prstGeom prst="rect">
            <a:avLst/>
          </a:prstGeom>
          <a:solidFill>
            <a:srgbClr val="002A6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Arial" panose="020B0604020202020204" pitchFamily="34" charset="0"/>
              </a:defRPr>
            </a:lvl1pPr>
            <a:lvl2pPr marL="742950" indent="-285750">
              <a:defRPr sz="2800">
                <a:solidFill>
                  <a:schemeClr val="tx1"/>
                </a:solidFill>
                <a:latin typeface="Arial" panose="020B0604020202020204" pitchFamily="34" charset="0"/>
              </a:defRPr>
            </a:lvl2pPr>
            <a:lvl3pPr marL="1143000" indent="-228600">
              <a:defRPr sz="2800">
                <a:solidFill>
                  <a:schemeClr val="tx1"/>
                </a:solidFill>
                <a:latin typeface="Arial" panose="020B0604020202020204" pitchFamily="34" charset="0"/>
              </a:defRPr>
            </a:lvl3pPr>
            <a:lvl4pPr marL="1600200" indent="-228600">
              <a:defRPr sz="2800">
                <a:solidFill>
                  <a:schemeClr val="tx1"/>
                </a:solidFill>
                <a:latin typeface="Arial" panose="020B0604020202020204" pitchFamily="34" charset="0"/>
              </a:defRPr>
            </a:lvl4pPr>
            <a:lvl5pPr marL="2057400" indent="-228600">
              <a:defRPr sz="2800">
                <a:solidFill>
                  <a:schemeClr val="tx1"/>
                </a:solidFill>
                <a:latin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Arial" panose="020B0604020202020204" pitchFamily="34" charset="0"/>
              </a:defRPr>
            </a:lvl9pPr>
          </a:lstStyle>
          <a:p>
            <a:pPr>
              <a:defRPr/>
            </a:pPr>
            <a:endParaRPr lang="en-US" altLang="en-US" sz="2386" dirty="0"/>
          </a:p>
        </p:txBody>
      </p:sp>
      <p:pic>
        <p:nvPicPr>
          <p:cNvPr id="7" name="Picture 2" descr="Our Partners – The International Centre for Tax and Development (ICTD)"/>
          <p:cNvPicPr>
            <a:picLocks noChangeAspect="1" noChangeArrowheads="1"/>
          </p:cNvPicPr>
          <p:nvPr userDrawn="1"/>
        </p:nvPicPr>
        <p:blipFill>
          <a:blip r:embed="rId2">
            <a:extLst>
              <a:ext uri="{28A0092B-C50C-407E-A947-70E740481C1C}">
                <a14:useLocalDpi xmlns:a14="http://schemas.microsoft.com/office/drawing/2010/main" val="0"/>
              </a:ext>
            </a:extLst>
          </a:blip>
          <a:srcRect l="6059" t="21320" r="10606" b="37852"/>
          <a:stretch>
            <a:fillRect/>
          </a:stretch>
        </p:blipFill>
        <p:spPr bwMode="auto">
          <a:xfrm>
            <a:off x="82550" y="242888"/>
            <a:ext cx="4191133"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825500" y="2362200"/>
            <a:ext cx="8420100" cy="1143000"/>
          </a:xfrm>
        </p:spPr>
        <p:txBody>
          <a:bodyPr/>
          <a:lstStyle>
            <a:lvl1pPr algn="ctr">
              <a:defRPr sz="3408"/>
            </a:lvl1pPr>
          </a:lstStyle>
          <a:p>
            <a:pPr lvl="0"/>
            <a:r>
              <a:rPr lang="en-US" altLang="en-US" noProof="0"/>
              <a:t>Click to edit Master title style</a:t>
            </a:r>
          </a:p>
        </p:txBody>
      </p:sp>
      <p:sp>
        <p:nvSpPr>
          <p:cNvPr id="5123" name="Rectangle 3"/>
          <p:cNvSpPr>
            <a:spLocks noGrp="1" noChangeArrowheads="1"/>
          </p:cNvSpPr>
          <p:nvPr>
            <p:ph type="subTitle" idx="1"/>
          </p:nvPr>
        </p:nvSpPr>
        <p:spPr>
          <a:xfrm>
            <a:off x="1485900" y="3733800"/>
            <a:ext cx="6934200" cy="1752600"/>
          </a:xfrm>
        </p:spPr>
        <p:txBody>
          <a:bodyPr/>
          <a:lstStyle>
            <a:lvl1pPr marL="0" indent="0" algn="ctr">
              <a:buFontTx/>
              <a:buNone/>
              <a:defRPr/>
            </a:lvl1pPr>
          </a:lstStyle>
          <a:p>
            <a:pPr lvl="0"/>
            <a:r>
              <a:rPr lang="en-US" altLang="en-US" noProof="0"/>
              <a:t>Click to edit Master subtitle style</a:t>
            </a:r>
          </a:p>
        </p:txBody>
      </p:sp>
      <p:sp>
        <p:nvSpPr>
          <p:cNvPr id="8" name="Rectangle 4"/>
          <p:cNvSpPr>
            <a:spLocks noGrp="1" noChangeArrowheads="1"/>
          </p:cNvSpPr>
          <p:nvPr>
            <p:ph type="dt" sz="half" idx="10"/>
          </p:nvPr>
        </p:nvSpPr>
        <p:spPr>
          <a:xfrm>
            <a:off x="0" y="0"/>
            <a:ext cx="0" cy="0"/>
          </a:xfrm>
        </p:spPr>
        <p:txBody>
          <a:bodyPr/>
          <a:lstStyle>
            <a:lvl1pPr>
              <a:defRPr/>
            </a:lvl1pPr>
          </a:lstStyle>
          <a:p>
            <a:pPr>
              <a:defRPr/>
            </a:pPr>
            <a:endParaRPr lang="en-US" altLang="en-US" dirty="0"/>
          </a:p>
        </p:txBody>
      </p:sp>
      <p:sp>
        <p:nvSpPr>
          <p:cNvPr id="9" name="Rectangle 5"/>
          <p:cNvSpPr>
            <a:spLocks noGrp="1" noChangeArrowheads="1"/>
          </p:cNvSpPr>
          <p:nvPr>
            <p:ph type="ftr" sz="quarter" idx="11"/>
          </p:nvPr>
        </p:nvSpPr>
        <p:spPr>
          <a:xfrm>
            <a:off x="0" y="0"/>
            <a:ext cx="0" cy="0"/>
          </a:xfrm>
        </p:spPr>
        <p:txBody>
          <a:bodyPr/>
          <a:lstStyle>
            <a:lvl1pPr>
              <a:defRPr/>
            </a:lvl1pPr>
          </a:lstStyle>
          <a:p>
            <a:pPr>
              <a:defRPr/>
            </a:pPr>
            <a:endParaRPr lang="en-US" altLang="en-US" dirty="0"/>
          </a:p>
        </p:txBody>
      </p:sp>
      <p:sp>
        <p:nvSpPr>
          <p:cNvPr id="10" name="Rectangle 6"/>
          <p:cNvSpPr>
            <a:spLocks noGrp="1" noChangeArrowheads="1"/>
          </p:cNvSpPr>
          <p:nvPr>
            <p:ph type="sldNum" sz="quarter" idx="12"/>
          </p:nvPr>
        </p:nvSpPr>
        <p:spPr>
          <a:xfrm>
            <a:off x="0" y="0"/>
            <a:ext cx="0" cy="0"/>
          </a:xfrm>
        </p:spPr>
        <p:txBody>
          <a:bodyPr/>
          <a:lstStyle>
            <a:lvl1pPr>
              <a:defRPr/>
            </a:lvl1pPr>
          </a:lstStyle>
          <a:p>
            <a:pPr>
              <a:defRPr/>
            </a:pPr>
            <a:fld id="{0E815F75-5847-4B11-92DD-E87433863C8B}" type="slidenum">
              <a:rPr lang="en-US" altLang="en-US"/>
              <a:pPr>
                <a:defRPr/>
              </a:pPr>
              <a:t>‹#›</a:t>
            </a:fld>
            <a:r>
              <a:rPr lang="en-US" altLang="en-US" dirty="0"/>
              <a:t>a</a:t>
            </a:r>
          </a:p>
        </p:txBody>
      </p:sp>
    </p:spTree>
    <p:extLst>
      <p:ext uri="{BB962C8B-B14F-4D97-AF65-F5344CB8AC3E}">
        <p14:creationId xmlns:p14="http://schemas.microsoft.com/office/powerpoint/2010/main" val="413636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6" name="Rectangle 8"/>
          <p:cNvSpPr>
            <a:spLocks noChangeArrowheads="1"/>
          </p:cNvSpPr>
          <p:nvPr userDrawn="1"/>
        </p:nvSpPr>
        <p:spPr bwMode="auto">
          <a:xfrm>
            <a:off x="9503569" y="6581776"/>
            <a:ext cx="372218" cy="276999"/>
          </a:xfrm>
          <a:prstGeom prst="rect">
            <a:avLst/>
          </a:prstGeom>
          <a:noFill/>
          <a:ln w="9525">
            <a:noFill/>
            <a:miter lim="800000"/>
            <a:headEnd/>
            <a:tailEnd/>
          </a:ln>
        </p:spPr>
        <p:txBody>
          <a:bodyPr wrap="none">
            <a:spAutoFit/>
          </a:bodyPr>
          <a:lstStyle/>
          <a:p>
            <a:fld id="{EE3C992E-F0AB-48F3-8402-3458621218CC}" type="slidenum">
              <a:rPr lang="en-US" sz="1200"/>
              <a:pPr/>
              <a:t>‹#›</a:t>
            </a:fld>
            <a:endParaRPr lang="en-US" sz="1200" dirty="0"/>
          </a:p>
        </p:txBody>
      </p:sp>
      <p:sp>
        <p:nvSpPr>
          <p:cNvPr id="3" name="Content Placeholder 2"/>
          <p:cNvSpPr>
            <a:spLocks noGrp="1"/>
          </p:cNvSpPr>
          <p:nvPr>
            <p:ph sz="half" idx="1"/>
          </p:nvPr>
        </p:nvSpPr>
        <p:spPr>
          <a:xfrm>
            <a:off x="4127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p:cNvSpPr>
            <a:spLocks noGrp="1"/>
          </p:cNvSpPr>
          <p:nvPr>
            <p:ph type="title"/>
          </p:nvPr>
        </p:nvSpPr>
        <p:spPr>
          <a:xfrm>
            <a:off x="82550" y="228600"/>
            <a:ext cx="9410700" cy="762000"/>
          </a:xfrm>
          <a:prstGeom prst="rect">
            <a:avLst/>
          </a:prstGeom>
        </p:spPr>
        <p:txBody>
          <a:bodyPr rtlCol="0">
            <a:normAutofit/>
          </a:bodyPr>
          <a:lstStyle/>
          <a:p>
            <a:r>
              <a:rPr lang="en-US"/>
              <a:t>Click to edit Master title style</a:t>
            </a:r>
            <a:endParaRPr lang="en-US" dirty="0"/>
          </a:p>
        </p:txBody>
      </p:sp>
      <p:sp>
        <p:nvSpPr>
          <p:cNvPr id="11" name="Content Placeholder 2"/>
          <p:cNvSpPr>
            <a:spLocks noGrp="1"/>
          </p:cNvSpPr>
          <p:nvPr>
            <p:ph sz="half" idx="13"/>
          </p:nvPr>
        </p:nvSpPr>
        <p:spPr>
          <a:xfrm>
            <a:off x="412750" y="1524000"/>
            <a:ext cx="8997950" cy="609600"/>
          </a:xfrm>
          <a:prstGeom prst="rect">
            <a:avLst/>
          </a:prstGeom>
        </p:spPr>
        <p:txBody>
          <a:bodyPr>
            <a:noAutofit/>
          </a:bodyPr>
          <a:lstStyle>
            <a:lvl1pPr>
              <a:buNone/>
              <a:defRPr sz="3000" b="0"/>
            </a:lvl1pPr>
            <a:lvl2pPr>
              <a:defRPr sz="1400"/>
            </a:lvl2pPr>
            <a:lvl3pPr>
              <a:defRPr sz="1200"/>
            </a:lvl3pPr>
            <a:lvl4pPr>
              <a:defRPr sz="1100"/>
            </a:lvl4pPr>
            <a:lvl5pPr>
              <a:defRPr sz="1100"/>
            </a:lvl5pPr>
            <a:lvl6pPr>
              <a:defRPr sz="1800"/>
            </a:lvl6pPr>
            <a:lvl7pPr>
              <a:defRPr sz="1800"/>
            </a:lvl7pPr>
            <a:lvl8pPr>
              <a:defRPr sz="1800"/>
            </a:lvl8pPr>
            <a:lvl9pPr>
              <a:defRPr sz="1800"/>
            </a:lvl9pPr>
          </a:lstStyle>
          <a:p>
            <a:pPr lvl="0"/>
            <a:r>
              <a:rPr lang="en-US"/>
              <a:t>Click to edit Master text styles</a:t>
            </a:r>
          </a:p>
        </p:txBody>
      </p:sp>
      <p:sp>
        <p:nvSpPr>
          <p:cNvPr id="12" name="Content Placeholder 2"/>
          <p:cNvSpPr>
            <a:spLocks noGrp="1"/>
          </p:cNvSpPr>
          <p:nvPr>
            <p:ph sz="half" idx="14"/>
          </p:nvPr>
        </p:nvSpPr>
        <p:spPr>
          <a:xfrm>
            <a:off x="5035550" y="2255838"/>
            <a:ext cx="437515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27564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30" tIns="45715" rIns="91430" bIns="45715" numCol="1" anchor="t" anchorCtr="0" compatLnSpc="1">
            <a:prstTxWarp prst="textNoShape">
              <a:avLst/>
            </a:prstTxWarp>
          </a:bodyPr>
          <a:lstStyle>
            <a:lvl1pPr algn="r" eaLnBrk="0" hangingPunct="0">
              <a:spcBef>
                <a:spcPct val="0"/>
              </a:spcBef>
              <a:buFontTx/>
              <a:buNone/>
              <a:defRPr sz="1200" b="0">
                <a:latin typeface="Arial" charset="0"/>
                <a:cs typeface="+mn-cs"/>
              </a:defRPr>
            </a:lvl1pPr>
          </a:lstStyle>
          <a:p>
            <a:pPr>
              <a:defRPr/>
            </a:pPr>
            <a:fld id="{CED0EC7D-FE1D-4717-9818-A38A1AD929AA}" type="slidenum">
              <a:rPr lang="en-US"/>
              <a:pPr>
                <a:defRPr/>
              </a:pPr>
              <a:t>‹#›</a:t>
            </a:fld>
            <a:endParaRPr lang="en-US" dirty="0"/>
          </a:p>
        </p:txBody>
      </p:sp>
      <p:sp>
        <p:nvSpPr>
          <p:cNvPr id="1034" name="Rectangle 10"/>
          <p:cNvSpPr>
            <a:spLocks noChangeArrowheads="1"/>
          </p:cNvSpPr>
          <p:nvPr/>
        </p:nvSpPr>
        <p:spPr bwMode="auto">
          <a:xfrm>
            <a:off x="0" y="1066800"/>
            <a:ext cx="9906000" cy="152400"/>
          </a:xfrm>
          <a:prstGeom prst="rect">
            <a:avLst/>
          </a:prstGeom>
          <a:solidFill>
            <a:srgbClr val="C2113A"/>
          </a:solidFill>
          <a:ln w="9525">
            <a:noFill/>
            <a:miter lim="800000"/>
            <a:headEnd/>
            <a:tailEnd/>
          </a:ln>
          <a:effectLst/>
        </p:spPr>
        <p:txBody>
          <a:bodyPr wrap="none" anchor="ctr"/>
          <a:lstStyle/>
          <a:p>
            <a:pPr>
              <a:spcBef>
                <a:spcPct val="20000"/>
              </a:spcBef>
              <a:buFont typeface="Wingdings" pitchFamily="2" charset="2"/>
              <a:buChar char="§"/>
              <a:defRPr/>
            </a:pPr>
            <a:endParaRPr lang="en-US" dirty="0">
              <a:latin typeface="Arial" charset="0"/>
              <a:cs typeface="+mn-cs"/>
            </a:endParaRPr>
          </a:p>
        </p:txBody>
      </p:sp>
      <p:sp>
        <p:nvSpPr>
          <p:cNvPr id="1035" name="Rectangle 11"/>
          <p:cNvSpPr>
            <a:spLocks noChangeArrowheads="1"/>
          </p:cNvSpPr>
          <p:nvPr/>
        </p:nvSpPr>
        <p:spPr bwMode="auto">
          <a:xfrm>
            <a:off x="0" y="1219200"/>
            <a:ext cx="165100" cy="5638800"/>
          </a:xfrm>
          <a:prstGeom prst="rect">
            <a:avLst/>
          </a:prstGeom>
          <a:solidFill>
            <a:srgbClr val="002A6C"/>
          </a:solidFill>
          <a:ln w="9525">
            <a:noFill/>
            <a:miter lim="800000"/>
            <a:headEnd/>
            <a:tailEnd/>
          </a:ln>
          <a:effectLst/>
        </p:spPr>
        <p:txBody>
          <a:bodyPr wrap="none" lIns="91430" tIns="45715" rIns="91430" bIns="45715" anchor="ctr"/>
          <a:lstStyle/>
          <a:p>
            <a:pPr algn="ctr" eaLnBrk="0" hangingPunct="0">
              <a:defRPr/>
            </a:pPr>
            <a:endParaRPr lang="en-US" sz="2800" b="0" dirty="0">
              <a:solidFill>
                <a:srgbClr val="002A6C"/>
              </a:solidFill>
              <a:latin typeface="Times" charset="0"/>
              <a:cs typeface="+mn-cs"/>
            </a:endParaRPr>
          </a:p>
        </p:txBody>
      </p:sp>
      <p:sp>
        <p:nvSpPr>
          <p:cNvPr id="1029" name="Title Placeholder 13"/>
          <p:cNvSpPr>
            <a:spLocks noGrp="1"/>
          </p:cNvSpPr>
          <p:nvPr>
            <p:ph type="title"/>
          </p:nvPr>
        </p:nvSpPr>
        <p:spPr bwMode="auto">
          <a:xfrm>
            <a:off x="152400" y="228600"/>
            <a:ext cx="6705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title</a:t>
            </a:r>
          </a:p>
        </p:txBody>
      </p:sp>
    </p:spTree>
  </p:cSld>
  <p:clrMap bg1="lt1" tx1="dk1" bg2="lt2" tx2="dk2" accent1="accent1" accent2="accent2" accent3="accent3" accent4="accent4" accent5="accent5" accent6="accent6" hlink="hlink" folHlink="folHlink"/>
  <p:sldLayoutIdLst>
    <p:sldLayoutId id="2147483857" r:id="rId1"/>
    <p:sldLayoutId id="2147483855" r:id="rId2"/>
    <p:sldLayoutId id="2147483856" r:id="rId3"/>
    <p:sldLayoutId id="2147483858" r:id="rId4"/>
    <p:sldLayoutId id="2147483859" r:id="rId5"/>
    <p:sldLayoutId id="2147483860" r:id="rId6"/>
  </p:sldLayoutIdLst>
  <p:hf hdr="0" ftr="0" dt="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42900" indent="-342900" algn="l" rtl="0" eaLnBrk="1" fontAlgn="base" hangingPunct="1">
        <a:spcBef>
          <a:spcPct val="20000"/>
        </a:spcBef>
        <a:spcAft>
          <a:spcPct val="0"/>
        </a:spcAft>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defRPr>
      </a:lvl2pPr>
      <a:lvl3pPr marL="1143000"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5813" indent="-227013" algn="l" rtl="0" eaLnBrk="1" fontAlgn="base" hangingPunct="1">
        <a:spcBef>
          <a:spcPct val="20000"/>
        </a:spcBef>
        <a:spcAft>
          <a:spcPct val="0"/>
        </a:spcAft>
        <a:buChar char="»"/>
        <a:defRPr sz="1400">
          <a:solidFill>
            <a:schemeClr val="tx1"/>
          </a:solidFill>
          <a:latin typeface="+mn-lt"/>
        </a:defRPr>
      </a:lvl5pPr>
      <a:lvl6pPr marL="2513013" indent="-227013" algn="l" rtl="0" eaLnBrk="1" fontAlgn="base" hangingPunct="1">
        <a:spcBef>
          <a:spcPct val="20000"/>
        </a:spcBef>
        <a:spcAft>
          <a:spcPct val="0"/>
        </a:spcAft>
        <a:buChar char="»"/>
        <a:defRPr sz="1600">
          <a:solidFill>
            <a:schemeClr val="tx1"/>
          </a:solidFill>
          <a:latin typeface="+mn-lt"/>
        </a:defRPr>
      </a:lvl6pPr>
      <a:lvl7pPr marL="2970213" indent="-227013" algn="l" rtl="0" eaLnBrk="1" fontAlgn="base" hangingPunct="1">
        <a:spcBef>
          <a:spcPct val="20000"/>
        </a:spcBef>
        <a:spcAft>
          <a:spcPct val="0"/>
        </a:spcAft>
        <a:buChar char="»"/>
        <a:defRPr sz="1600">
          <a:solidFill>
            <a:schemeClr val="tx1"/>
          </a:solidFill>
          <a:latin typeface="+mn-lt"/>
        </a:defRPr>
      </a:lvl7pPr>
      <a:lvl8pPr marL="3427413" indent="-227013" algn="l" rtl="0" eaLnBrk="1" fontAlgn="base" hangingPunct="1">
        <a:spcBef>
          <a:spcPct val="20000"/>
        </a:spcBef>
        <a:spcAft>
          <a:spcPct val="0"/>
        </a:spcAft>
        <a:buChar char="»"/>
        <a:defRPr sz="1600">
          <a:solidFill>
            <a:schemeClr val="tx1"/>
          </a:solidFill>
          <a:latin typeface="+mn-lt"/>
        </a:defRPr>
      </a:lvl8pPr>
      <a:lvl9pPr marL="3884613" indent="-227013" algn="l" rtl="0" eaLnBrk="1" fontAlgn="base" hangingPunct="1">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
          <p:cNvSpPr>
            <a:spLocks noGrp="1" noChangeArrowheads="1"/>
          </p:cNvSpPr>
          <p:nvPr>
            <p:ph type="ctrTitle"/>
          </p:nvPr>
        </p:nvSpPr>
        <p:spPr>
          <a:xfrm>
            <a:off x="1524000" y="2057400"/>
            <a:ext cx="6818312" cy="973138"/>
          </a:xfrm>
        </p:spPr>
        <p:txBody>
          <a:bodyPr/>
          <a:lstStyle/>
          <a:p>
            <a:pPr eaLnBrk="1" hangingPunct="1">
              <a:defRPr/>
            </a:pPr>
            <a:r>
              <a:rPr lang="en-US" altLang="en-US" sz="3238" dirty="0"/>
              <a:t>LRA </a:t>
            </a:r>
            <a:r>
              <a:rPr lang="en-US" altLang="en-US" sz="3238" dirty="0">
                <a:latin typeface="Gill Sans MT" panose="020B0502020104020203" pitchFamily="34" charset="0"/>
              </a:rPr>
              <a:t>Practitioner</a:t>
            </a:r>
            <a:r>
              <a:rPr lang="en-US" altLang="en-US" sz="3238" dirty="0"/>
              <a:t> Training Module XII</a:t>
            </a:r>
          </a:p>
        </p:txBody>
      </p:sp>
      <p:sp>
        <p:nvSpPr>
          <p:cNvPr id="8195" name="Rectangle 7"/>
          <p:cNvSpPr>
            <a:spLocks noGrp="1" noChangeArrowheads="1"/>
          </p:cNvSpPr>
          <p:nvPr>
            <p:ph type="subTitle" idx="1"/>
          </p:nvPr>
        </p:nvSpPr>
        <p:spPr>
          <a:xfrm>
            <a:off x="838200" y="3124200"/>
            <a:ext cx="8153400" cy="3581400"/>
          </a:xfrm>
        </p:spPr>
        <p:txBody>
          <a:bodyPr/>
          <a:lstStyle/>
          <a:p>
            <a:r>
              <a:rPr lang="en-US" altLang="en-US" sz="2800" b="1" dirty="0">
                <a:latin typeface="Gill Sans MT" panose="020B0502020104020203" pitchFamily="34" charset="0"/>
              </a:rPr>
              <a:t>Real Property Taxation </a:t>
            </a:r>
          </a:p>
          <a:p>
            <a:pPr eaLnBrk="1" hangingPunct="1"/>
            <a:endParaRPr lang="en-US" altLang="en-US" dirty="0">
              <a:latin typeface="Gill Sans MT" panose="020B0502020104020203" pitchFamily="34" charset="0"/>
            </a:endParaRPr>
          </a:p>
          <a:p>
            <a:pPr eaLnBrk="1" hangingPunct="1"/>
            <a:r>
              <a:rPr lang="en-US" altLang="en-US" dirty="0">
                <a:latin typeface="Gill Sans MT" panose="020B0502020104020203" pitchFamily="34" charset="0"/>
              </a:rPr>
              <a:t>LRA</a:t>
            </a:r>
          </a:p>
          <a:p>
            <a:pPr eaLnBrk="1" hangingPunct="1"/>
            <a:r>
              <a:rPr lang="en-US" altLang="en-US" dirty="0">
                <a:latin typeface="Gill Sans MT" panose="020B0502020104020203" pitchFamily="34" charset="0"/>
              </a:rPr>
              <a:t>Monrovia</a:t>
            </a:r>
          </a:p>
          <a:p>
            <a:pPr eaLnBrk="1" hangingPunct="1"/>
            <a:r>
              <a:rPr lang="en-US" altLang="en-US" dirty="0">
                <a:latin typeface="Gill Sans MT" panose="020B0502020104020203" pitchFamily="34" charset="0"/>
              </a:rPr>
              <a:t> 2021</a:t>
            </a:r>
          </a:p>
        </p:txBody>
      </p:sp>
    </p:spTree>
    <p:extLst>
      <p:ext uri="{BB962C8B-B14F-4D97-AF65-F5344CB8AC3E}">
        <p14:creationId xmlns:p14="http://schemas.microsoft.com/office/powerpoint/2010/main" val="256303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Autofit/>
          </a:bodyPr>
          <a:lstStyle/>
          <a:p>
            <a:pPr>
              <a:defRPr/>
            </a:pPr>
            <a:r>
              <a:rPr lang="en-US" sz="3200" dirty="0">
                <a:latin typeface="Gill Sans MT" panose="020B0502020104020203" pitchFamily="34" charset="0"/>
              </a:rPr>
              <a:t>CONTENTS</a:t>
            </a:r>
          </a:p>
        </p:txBody>
      </p:sp>
      <p:sp>
        <p:nvSpPr>
          <p:cNvPr id="12291" name="Content Placeholder 2"/>
          <p:cNvSpPr>
            <a:spLocks noGrp="1"/>
          </p:cNvSpPr>
          <p:nvPr>
            <p:ph idx="1"/>
          </p:nvPr>
        </p:nvSpPr>
        <p:spPr>
          <a:xfrm>
            <a:off x="781050" y="1371600"/>
            <a:ext cx="8337550" cy="5181600"/>
          </a:xfrm>
        </p:spPr>
        <p:txBody>
          <a:bodyPr/>
          <a:lstStyle/>
          <a:p>
            <a:pPr marL="514350" indent="-514350">
              <a:buAutoNum type="arabicPeriod"/>
            </a:pPr>
            <a:r>
              <a:rPr lang="en-US" sz="2800" dirty="0">
                <a:latin typeface="Gill Sans MT" panose="020B0502020104020203" pitchFamily="34" charset="0"/>
              </a:rPr>
              <a:t>Legal Basis			(Slide 4)</a:t>
            </a:r>
          </a:p>
          <a:p>
            <a:pPr marL="514350" indent="-514350">
              <a:buAutoNum type="arabicPeriod"/>
            </a:pPr>
            <a:r>
              <a:rPr lang="en-US" sz="2800" dirty="0">
                <a:latin typeface="Gill Sans MT" panose="020B0502020104020203" pitchFamily="34" charset="0"/>
              </a:rPr>
              <a:t>Filing				(Slides 5-6)</a:t>
            </a:r>
          </a:p>
          <a:p>
            <a:pPr marL="514350" indent="-514350">
              <a:buAutoNum type="arabicPeriod"/>
            </a:pPr>
            <a:r>
              <a:rPr lang="en-US" sz="2800" dirty="0">
                <a:latin typeface="Gill Sans MT" panose="020B0502020104020203" pitchFamily="34" charset="0"/>
              </a:rPr>
              <a:t>Exempt				(Slides 7-8)</a:t>
            </a:r>
          </a:p>
          <a:p>
            <a:pPr marL="514350" indent="-514350">
              <a:buAutoNum type="arabicPeriod"/>
            </a:pPr>
            <a:r>
              <a:rPr lang="en-US" sz="2800" dirty="0">
                <a:latin typeface="Gill Sans MT" panose="020B0502020104020203" pitchFamily="34" charset="0"/>
              </a:rPr>
              <a:t>Payment				(Slides 9-10)</a:t>
            </a:r>
          </a:p>
          <a:p>
            <a:pPr marL="514350" indent="-514350">
              <a:buAutoNum type="arabicPeriod"/>
            </a:pPr>
            <a:r>
              <a:rPr lang="en-US" sz="2800" dirty="0">
                <a:latin typeface="Gill Sans MT" panose="020B0502020104020203" pitchFamily="34" charset="0"/>
              </a:rPr>
              <a:t>Penalties				(Slides 11-16)</a:t>
            </a:r>
          </a:p>
          <a:p>
            <a:pPr marL="514350" indent="-514350">
              <a:buAutoNum type="arabicPeriod"/>
            </a:pPr>
            <a:r>
              <a:rPr lang="en-US" sz="2800" dirty="0">
                <a:latin typeface="Gill Sans MT" panose="020B0502020104020203" pitchFamily="34" charset="0"/>
              </a:rPr>
              <a:t>Interest				(Slides 17-20)</a:t>
            </a:r>
          </a:p>
          <a:p>
            <a:pPr marL="514350" indent="-514350">
              <a:buAutoNum type="arabicPeriod"/>
            </a:pPr>
            <a:r>
              <a:rPr lang="en-US" sz="2800" dirty="0">
                <a:latin typeface="Gill Sans MT" panose="020B0502020104020203" pitchFamily="34" charset="0"/>
              </a:rPr>
              <a:t>Records 				(Slide 21)</a:t>
            </a:r>
          </a:p>
        </p:txBody>
      </p:sp>
    </p:spTree>
    <p:extLst>
      <p:ext uri="{BB962C8B-B14F-4D97-AF65-F5344CB8AC3E}">
        <p14:creationId xmlns:p14="http://schemas.microsoft.com/office/powerpoint/2010/main" val="401536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Autofit/>
          </a:bodyPr>
          <a:lstStyle/>
          <a:p>
            <a:pPr>
              <a:defRPr/>
            </a:pPr>
            <a:r>
              <a:rPr lang="en-US" sz="3200" dirty="0">
                <a:latin typeface="Gill Sans MT" panose="020B0502020104020203" pitchFamily="34" charset="0"/>
              </a:rPr>
              <a:t>CONTENTS</a:t>
            </a:r>
          </a:p>
        </p:txBody>
      </p:sp>
      <p:sp>
        <p:nvSpPr>
          <p:cNvPr id="12291" name="Content Placeholder 2"/>
          <p:cNvSpPr>
            <a:spLocks noGrp="1"/>
          </p:cNvSpPr>
          <p:nvPr>
            <p:ph idx="1"/>
          </p:nvPr>
        </p:nvSpPr>
        <p:spPr>
          <a:xfrm>
            <a:off x="781050" y="1371600"/>
            <a:ext cx="8337550" cy="5181600"/>
          </a:xfrm>
        </p:spPr>
        <p:txBody>
          <a:bodyPr/>
          <a:lstStyle/>
          <a:p>
            <a:pPr marL="0" indent="0"/>
            <a:r>
              <a:rPr lang="en-US" sz="2800" dirty="0">
                <a:latin typeface="Gill Sans MT" panose="020B0502020104020203" pitchFamily="34" charset="0"/>
              </a:rPr>
              <a:t>8. Assessments			(Slides 17-21)</a:t>
            </a:r>
          </a:p>
          <a:p>
            <a:pPr marL="0" indent="0"/>
            <a:r>
              <a:rPr lang="en-US" sz="2800" dirty="0">
                <a:latin typeface="Gill Sans MT" panose="020B0502020104020203" pitchFamily="34" charset="0"/>
              </a:rPr>
              <a:t>9. Re-assessment			(Slide 22)</a:t>
            </a:r>
          </a:p>
          <a:p>
            <a:pPr marL="0" indent="0"/>
            <a:r>
              <a:rPr lang="en-US" sz="2800" dirty="0">
                <a:latin typeface="Gill Sans MT" panose="020B0502020104020203" pitchFamily="34" charset="0"/>
              </a:rPr>
              <a:t>10. Depreciation			(Slide 23)</a:t>
            </a:r>
          </a:p>
          <a:p>
            <a:pPr marL="0" indent="0"/>
            <a:r>
              <a:rPr lang="en-US" sz="2800" dirty="0">
                <a:latin typeface="Gill Sans MT" panose="020B0502020104020203" pitchFamily="34" charset="0"/>
              </a:rPr>
              <a:t>11. Notice				(Slides 24-25)</a:t>
            </a:r>
          </a:p>
          <a:p>
            <a:pPr marL="0" indent="0"/>
            <a:r>
              <a:rPr lang="en-US" sz="2800" dirty="0">
                <a:latin typeface="Gill Sans MT" panose="020B0502020104020203" pitchFamily="34" charset="0"/>
              </a:rPr>
              <a:t>12. Determination			(Slide 26)</a:t>
            </a:r>
          </a:p>
          <a:p>
            <a:pPr marL="0" indent="0"/>
            <a:r>
              <a:rPr lang="en-US" sz="2800" dirty="0">
                <a:latin typeface="Gill Sans MT" panose="020B0502020104020203" pitchFamily="34" charset="0"/>
              </a:rPr>
              <a:t>13. Closure				(Slide 27)</a:t>
            </a:r>
          </a:p>
          <a:p>
            <a:pPr marL="0" indent="0"/>
            <a:r>
              <a:rPr lang="en-US" sz="2800" dirty="0">
                <a:latin typeface="Gill Sans MT" panose="020B0502020104020203" pitchFamily="34" charset="0"/>
              </a:rPr>
              <a:t>14. Lien				(Slide 28)</a:t>
            </a:r>
          </a:p>
          <a:p>
            <a:pPr marL="0" indent="0"/>
            <a:r>
              <a:rPr lang="en-US" sz="2800" dirty="0">
                <a:latin typeface="Gill Sans MT" panose="020B0502020104020203" pitchFamily="34" charset="0"/>
              </a:rPr>
              <a:t>15. Seizure and Sale		(Slide 29)</a:t>
            </a:r>
          </a:p>
        </p:txBody>
      </p:sp>
    </p:spTree>
    <p:extLst>
      <p:ext uri="{BB962C8B-B14F-4D97-AF65-F5344CB8AC3E}">
        <p14:creationId xmlns:p14="http://schemas.microsoft.com/office/powerpoint/2010/main" val="289999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305800" cy="609600"/>
          </a:xfrm>
        </p:spPr>
        <p:txBody>
          <a:bodyPr/>
          <a:lstStyle/>
          <a:p>
            <a:r>
              <a:rPr lang="en-US" sz="3200" dirty="0">
                <a:latin typeface="Gill Sans MT" panose="020B0502020104020203" pitchFamily="34" charset="0"/>
              </a:rPr>
              <a:t>1.1 Legal Basis: Taxation</a:t>
            </a:r>
          </a:p>
        </p:txBody>
      </p:sp>
      <p:sp>
        <p:nvSpPr>
          <p:cNvPr id="7171" name="Rectangle 8"/>
          <p:cNvSpPr>
            <a:spLocks noChangeArrowheads="1"/>
          </p:cNvSpPr>
          <p:nvPr/>
        </p:nvSpPr>
        <p:spPr bwMode="auto">
          <a:xfrm>
            <a:off x="304800" y="2111276"/>
            <a:ext cx="83375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00100" lvl="1" indent="-342900" algn="just">
              <a:buFont typeface="Arial" panose="020B0604020202020204" pitchFamily="34" charset="0"/>
              <a:buChar char="•"/>
            </a:pPr>
            <a:r>
              <a:rPr lang="en-US" sz="2400" b="0" dirty="0">
                <a:latin typeface="Gill Sans MT" panose="020B0502020104020203" pitchFamily="34" charset="0"/>
              </a:rPr>
              <a:t>Every person is obliged to pay the taxes for which the person is liable.</a:t>
            </a:r>
          </a:p>
          <a:p>
            <a:pPr lvl="1" algn="just"/>
            <a:endParaRPr lang="en-US" sz="2400" b="0" dirty="0">
              <a:latin typeface="Gill Sans MT" panose="020B0502020104020203" pitchFamily="34" charset="0"/>
            </a:endParaRPr>
          </a:p>
          <a:p>
            <a:pPr marL="800100" lvl="1" indent="-342900" algn="just">
              <a:buFont typeface="Arial" panose="020B0604020202020204" pitchFamily="34" charset="0"/>
              <a:buChar char="•"/>
            </a:pPr>
            <a:r>
              <a:rPr lang="en-US" sz="2400" b="0" dirty="0">
                <a:latin typeface="Gill Sans MT" panose="020B0502020104020203" pitchFamily="34" charset="0"/>
              </a:rPr>
              <a:t>No one may be required to pay taxes that are not provided for by the Liberia Revenue Code.</a:t>
            </a: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1011750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152400"/>
            <a:ext cx="9753600" cy="929425"/>
          </a:xfrm>
        </p:spPr>
        <p:txBody>
          <a:bodyPr/>
          <a:lstStyle/>
          <a:p>
            <a:r>
              <a:rPr lang="en-US" sz="3000" dirty="0">
                <a:latin typeface="Gill Sans MT" panose="020B0502020104020203" pitchFamily="34" charset="0"/>
              </a:rPr>
              <a:t>2.1 Filing: Real Property tax requirement </a:t>
            </a:r>
          </a:p>
        </p:txBody>
      </p:sp>
      <p:sp>
        <p:nvSpPr>
          <p:cNvPr id="7171" name="Rectangle 8"/>
          <p:cNvSpPr>
            <a:spLocks noChangeArrowheads="1"/>
          </p:cNvSpPr>
          <p:nvPr/>
        </p:nvSpPr>
        <p:spPr bwMode="auto">
          <a:xfrm>
            <a:off x="228600" y="1378089"/>
            <a:ext cx="89916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800100" lvl="1" indent="-342900" algn="just">
              <a:buFont typeface="Arial" panose="020B0604020202020204" pitchFamily="34" charset="0"/>
              <a:buChar char="•"/>
            </a:pPr>
            <a:r>
              <a:rPr lang="en-US" sz="2400" b="0" dirty="0">
                <a:latin typeface="Gill Sans MT" panose="020B0502020104020203" pitchFamily="34" charset="0"/>
              </a:rPr>
              <a:t>Real Property tax covers the period from January 1</a:t>
            </a:r>
            <a:r>
              <a:rPr lang="en-US" sz="2400" b="0" baseline="30000" dirty="0">
                <a:latin typeface="Gill Sans MT" panose="020B0502020104020203" pitchFamily="34" charset="0"/>
              </a:rPr>
              <a:t>st</a:t>
            </a:r>
            <a:r>
              <a:rPr lang="en-US" sz="2400" b="0" dirty="0">
                <a:latin typeface="Gill Sans MT" panose="020B0502020104020203" pitchFamily="34" charset="0"/>
              </a:rPr>
              <a:t> to and including December 31</a:t>
            </a:r>
            <a:r>
              <a:rPr lang="en-US" sz="2400" b="0" baseline="30000" dirty="0">
                <a:latin typeface="Gill Sans MT" panose="020B0502020104020203" pitchFamily="34" charset="0"/>
              </a:rPr>
              <a:t>st</a:t>
            </a:r>
            <a:r>
              <a:rPr lang="en-US" sz="2400" b="0" dirty="0">
                <a:latin typeface="Gill Sans MT" panose="020B0502020104020203" pitchFamily="34" charset="0"/>
              </a:rPr>
              <a:t> of each year and it is paid once a year.</a:t>
            </a:r>
          </a:p>
          <a:p>
            <a:pPr lvl="1" algn="just"/>
            <a:endParaRPr lang="en-US" sz="2400" b="0" dirty="0">
              <a:latin typeface="Gill Sans MT" panose="020B0502020104020203" pitchFamily="34" charset="0"/>
            </a:endParaRPr>
          </a:p>
          <a:p>
            <a:pPr marL="800100" lvl="1" indent="-342900" algn="just">
              <a:buFont typeface="Arial" panose="020B0604020202020204" pitchFamily="34" charset="0"/>
              <a:buChar char="•"/>
            </a:pPr>
            <a:r>
              <a:rPr lang="en-US" sz="2400" b="0" dirty="0">
                <a:latin typeface="Gill Sans MT" panose="020B0502020104020203" pitchFamily="34" charset="0"/>
              </a:rPr>
              <a:t>Tax on Real Property is levied annually and imposed upon each parcel of land not exempt from taxation at a stated percentage rate prescribed depending upon its geographical classification for unimproved land.. </a:t>
            </a:r>
          </a:p>
          <a:p>
            <a:pPr lvl="1" algn="just"/>
            <a:endParaRPr lang="en-US" sz="2400" b="0" dirty="0">
              <a:latin typeface="Gill Sans MT" panose="020B0502020104020203" pitchFamily="34" charset="0"/>
            </a:endParaRPr>
          </a:p>
          <a:p>
            <a:pPr marL="800100" lvl="1" indent="-342900" algn="just">
              <a:buFont typeface="Arial" panose="020B0604020202020204" pitchFamily="34" charset="0"/>
              <a:buChar char="•"/>
            </a:pPr>
            <a:r>
              <a:rPr lang="en-US" sz="2400" b="0" dirty="0">
                <a:latin typeface="Gill Sans MT" panose="020B0502020104020203" pitchFamily="34" charset="0"/>
              </a:rPr>
              <a:t>Tax on Real Property is levied annually and imposed upon each parcel of land not exempt from taxation at a stated percentage rate of its assessed value depending upon the use classification of the building and other improvements thereon for improved land.</a:t>
            </a:r>
          </a:p>
          <a:p>
            <a:pPr marL="800100" lvl="1" indent="-342900">
              <a:buFont typeface="Arial" panose="020B0604020202020204" pitchFamily="34" charset="0"/>
              <a:buChar char="•"/>
            </a:pPr>
            <a:endParaRPr lang="en-US" sz="2400" b="0" dirty="0">
              <a:latin typeface="Gill Sans MT" panose="020B0502020104020203" pitchFamily="34" charset="0"/>
            </a:endParaRP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1243388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152400"/>
            <a:ext cx="9753600" cy="929425"/>
          </a:xfrm>
        </p:spPr>
        <p:txBody>
          <a:bodyPr/>
          <a:lstStyle/>
          <a:p>
            <a:r>
              <a:rPr lang="en-US" sz="3000" dirty="0">
                <a:latin typeface="Gill Sans MT" panose="020B0502020104020203" pitchFamily="34" charset="0"/>
              </a:rPr>
              <a:t>2.2 Filing: Real Property tax requirement &amp; due date</a:t>
            </a:r>
          </a:p>
        </p:txBody>
      </p:sp>
      <p:sp>
        <p:nvSpPr>
          <p:cNvPr id="7171" name="Rectangle 8"/>
          <p:cNvSpPr>
            <a:spLocks noChangeArrowheads="1"/>
          </p:cNvSpPr>
          <p:nvPr/>
        </p:nvSpPr>
        <p:spPr bwMode="auto">
          <a:xfrm>
            <a:off x="304800" y="1524000"/>
            <a:ext cx="88392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800100" lvl="1" indent="-342900" algn="just">
              <a:buFont typeface="Arial" panose="020B0604020202020204" pitchFamily="34" charset="0"/>
              <a:buChar char="•"/>
            </a:pPr>
            <a:r>
              <a:rPr lang="en-US" sz="2400" b="0" dirty="0">
                <a:latin typeface="Gill Sans MT" panose="020B0502020104020203" pitchFamily="34" charset="0"/>
              </a:rPr>
              <a:t>Real property owners are required to obtain a Tax Identification Number (‘TIN”) and in no case may a resident obtain more than one TIN.  No taxpayer is charged a fee for obtaining a TIN.</a:t>
            </a:r>
          </a:p>
          <a:p>
            <a:pPr lvl="1" algn="just"/>
            <a:endParaRPr lang="en-US" sz="2400" b="0" dirty="0">
              <a:latin typeface="Gill Sans MT" panose="020B0502020104020203" pitchFamily="34" charset="0"/>
            </a:endParaRPr>
          </a:p>
          <a:p>
            <a:pPr marL="800100" lvl="1" indent="-342900" algn="just">
              <a:buFont typeface="Arial" panose="020B0604020202020204" pitchFamily="34" charset="0"/>
              <a:buChar char="•"/>
            </a:pPr>
            <a:r>
              <a:rPr lang="en-US" sz="2400" b="0" dirty="0">
                <a:latin typeface="Gill Sans MT" panose="020B0502020104020203" pitchFamily="34" charset="0"/>
              </a:rPr>
              <a:t>Real property owners are required to submit schedule of property after the acquisition of the property. </a:t>
            </a:r>
          </a:p>
          <a:p>
            <a:pPr lvl="1" algn="just"/>
            <a:endParaRPr lang="en-US" sz="2400" b="0" dirty="0">
              <a:latin typeface="Gill Sans MT" panose="020B0502020104020203" pitchFamily="34" charset="0"/>
            </a:endParaRPr>
          </a:p>
          <a:p>
            <a:pPr marL="800100" lvl="1" indent="-342900" algn="just">
              <a:buFont typeface="Arial" panose="020B0604020202020204" pitchFamily="34" charset="0"/>
              <a:buChar char="•"/>
            </a:pPr>
            <a:r>
              <a:rPr lang="en-US" sz="2400" b="0" dirty="0">
                <a:latin typeface="Gill Sans MT" panose="020B0502020104020203" pitchFamily="34" charset="0"/>
              </a:rPr>
              <a:t>Schedule of property for the purpose of real property tax must be submitted within 30 days after the acquisition of the property.</a:t>
            </a:r>
          </a:p>
          <a:p>
            <a:pPr lvl="1"/>
            <a:endParaRPr lang="en-US" sz="2400" b="0" dirty="0">
              <a:latin typeface="Gill Sans MT" panose="020B0502020104020203" pitchFamily="34" charset="0"/>
            </a:endParaRPr>
          </a:p>
          <a:p>
            <a:pPr lvl="1"/>
            <a:endParaRPr lang="en-US" sz="2400" b="0" dirty="0">
              <a:latin typeface="Gill Sans MT" panose="020B0502020104020203" pitchFamily="34" charset="0"/>
            </a:endParaRP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3661311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152400"/>
            <a:ext cx="9753600" cy="929425"/>
          </a:xfrm>
        </p:spPr>
        <p:txBody>
          <a:bodyPr/>
          <a:lstStyle/>
          <a:p>
            <a:r>
              <a:rPr lang="en-US" sz="3000" dirty="0">
                <a:latin typeface="Gill Sans MT" panose="020B0502020104020203" pitchFamily="34" charset="0"/>
              </a:rPr>
              <a:t>3.1 Exempt: Properties Exempt from Real Property Taxes</a:t>
            </a:r>
          </a:p>
        </p:txBody>
      </p:sp>
      <p:sp>
        <p:nvSpPr>
          <p:cNvPr id="7171" name="Rectangle 8"/>
          <p:cNvSpPr>
            <a:spLocks noChangeArrowheads="1"/>
          </p:cNvSpPr>
          <p:nvPr/>
        </p:nvSpPr>
        <p:spPr bwMode="auto">
          <a:xfrm>
            <a:off x="304800" y="1439644"/>
            <a:ext cx="89916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All public land, buildings and other improvements owned by the Government of Liberia; </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Properties owned by churches, religious societies, and foreign and domestic missions, educational institutions, charitable organizations, and fraternal organizations; provided that the property is used for religious, educational, charitable, or fraternal purposes and not for profit; and provided further that the property is not rented or leased except to another organization whose property is exempt from real property taxes; </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All properties held by the University of Liberia; </a:t>
            </a:r>
          </a:p>
          <a:p>
            <a:pPr lvl="1"/>
            <a:endParaRPr lang="en-US" sz="2000" b="0" dirty="0">
              <a:latin typeface="Gill Sans MT" panose="020B0502020104020203" pitchFamily="34" charset="0"/>
            </a:endParaRPr>
          </a:p>
          <a:p>
            <a:pPr lvl="1"/>
            <a:endParaRPr lang="en-US" sz="2400" b="0" dirty="0">
              <a:latin typeface="Gill Sans MT" panose="020B0502020104020203" pitchFamily="34" charset="0"/>
            </a:endParaRP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185836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152400"/>
            <a:ext cx="9753600" cy="929425"/>
          </a:xfrm>
        </p:spPr>
        <p:txBody>
          <a:bodyPr/>
          <a:lstStyle/>
          <a:p>
            <a:r>
              <a:rPr lang="en-US" sz="3000" dirty="0">
                <a:latin typeface="Gill Sans MT" panose="020B0502020104020203" pitchFamily="34" charset="0"/>
              </a:rPr>
              <a:t>3.2 Exempt: Properties Exempt from Real Property Taxes</a:t>
            </a:r>
          </a:p>
        </p:txBody>
      </p:sp>
      <p:sp>
        <p:nvSpPr>
          <p:cNvPr id="7171" name="Rectangle 8"/>
          <p:cNvSpPr>
            <a:spLocks noChangeArrowheads="1"/>
          </p:cNvSpPr>
          <p:nvPr/>
        </p:nvSpPr>
        <p:spPr bwMode="auto">
          <a:xfrm>
            <a:off x="304800" y="1697772"/>
            <a:ext cx="86106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All properties of foreign governments on lands leased from or deeded by the Republic of Liberia; </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All property which is exempt from real property tax under the terms of statutes, treaties or agreements passed or entered into by the Government of the Republic of Liberia, provided that the property is held and used in accordance with any conditions contained in such statutes, treaties or agreements.</a:t>
            </a:r>
          </a:p>
          <a:p>
            <a:pPr lvl="1"/>
            <a:endParaRPr lang="en-US" sz="2000" b="0" dirty="0">
              <a:latin typeface="Gill Sans MT" panose="020B0502020104020203" pitchFamily="34" charset="0"/>
            </a:endParaRPr>
          </a:p>
          <a:p>
            <a:pPr lvl="1"/>
            <a:endParaRPr lang="en-US" sz="2400" b="0" dirty="0">
              <a:latin typeface="Gill Sans MT" panose="020B0502020104020203" pitchFamily="34" charset="0"/>
            </a:endParaRPr>
          </a:p>
          <a:p>
            <a:pPr marL="800100" lvl="1"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3142775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067800" cy="609600"/>
          </a:xfrm>
        </p:spPr>
        <p:txBody>
          <a:bodyPr/>
          <a:lstStyle/>
          <a:p>
            <a:r>
              <a:rPr lang="en-US" sz="3200" dirty="0">
                <a:latin typeface="Gill Sans MT" panose="020B0502020104020203" pitchFamily="34" charset="0"/>
              </a:rPr>
              <a:t>4.1 Payment: Payment of tax &amp; due date  </a:t>
            </a:r>
          </a:p>
        </p:txBody>
      </p:sp>
      <p:sp>
        <p:nvSpPr>
          <p:cNvPr id="7171" name="Rectangle 8"/>
          <p:cNvSpPr>
            <a:spLocks noChangeArrowheads="1"/>
          </p:cNvSpPr>
          <p:nvPr/>
        </p:nvSpPr>
        <p:spPr bwMode="auto">
          <a:xfrm>
            <a:off x="533400" y="1524001"/>
            <a:ext cx="833755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gn="just"/>
            <a:r>
              <a:rPr lang="en-US" sz="2400" b="0" dirty="0">
                <a:latin typeface="Gill Sans MT" panose="020B0502020104020203" pitchFamily="34" charset="0"/>
              </a:rPr>
              <a:t>A tax payment is considered to have been made in a timely manner if it is received within the due date.</a:t>
            </a:r>
          </a:p>
          <a:p>
            <a:pPr lvl="1" algn="just"/>
            <a:endParaRPr lang="en-US" sz="2400" b="0" dirty="0">
              <a:latin typeface="Gill Sans MT" panose="020B0502020104020203" pitchFamily="34" charset="0"/>
            </a:endParaRPr>
          </a:p>
          <a:p>
            <a:pPr lvl="1" algn="just"/>
            <a:r>
              <a:rPr lang="en-US" sz="2400" b="0" dirty="0">
                <a:latin typeface="Gill Sans MT" panose="020B0502020104020203" pitchFamily="34" charset="0"/>
              </a:rPr>
              <a:t> Due date for the payment of tax is as follow:</a:t>
            </a:r>
          </a:p>
          <a:p>
            <a:pPr marL="800100" lvl="1" indent="-342900" algn="just">
              <a:buFont typeface="Arial" panose="020B0604020202020204" pitchFamily="34" charset="0"/>
              <a:buChar char="•"/>
            </a:pPr>
            <a:r>
              <a:rPr lang="en-US" sz="2400" b="0" dirty="0">
                <a:latin typeface="Gill Sans MT" panose="020B0502020104020203" pitchFamily="34" charset="0"/>
              </a:rPr>
              <a:t>Real Estate tax		January 1 to July 1</a:t>
            </a:r>
            <a:r>
              <a:rPr lang="en-US" sz="2400" b="0" baseline="30000" dirty="0">
                <a:latin typeface="Gill Sans MT" panose="020B0502020104020203" pitchFamily="34" charset="0"/>
              </a:rPr>
              <a:t>st</a:t>
            </a:r>
            <a:r>
              <a:rPr lang="en-US" sz="2400" b="0" dirty="0">
                <a:latin typeface="Gill Sans MT" panose="020B0502020104020203" pitchFamily="34" charset="0"/>
              </a:rPr>
              <a:t> </a:t>
            </a:r>
          </a:p>
          <a:p>
            <a:pPr lvl="1" algn="just"/>
            <a:endParaRPr lang="en-US" sz="2400" b="0" dirty="0">
              <a:latin typeface="Gill Sans MT" panose="020B0502020104020203" pitchFamily="34" charset="0"/>
            </a:endParaRPr>
          </a:p>
          <a:p>
            <a:pPr lvl="1" algn="just"/>
            <a:r>
              <a:rPr lang="en-US" sz="2400" b="0" dirty="0">
                <a:latin typeface="Gill Sans MT" panose="020B0502020104020203" pitchFamily="34" charset="0"/>
              </a:rPr>
              <a:t>Tax payment is due no later than 5:00 p.m. on the due date of each tax return.</a:t>
            </a:r>
            <a:endParaRPr lang="en-US" sz="2400" dirty="0"/>
          </a:p>
        </p:txBody>
      </p:sp>
    </p:spTree>
    <p:extLst>
      <p:ext uri="{BB962C8B-B14F-4D97-AF65-F5344CB8AC3E}">
        <p14:creationId xmlns:p14="http://schemas.microsoft.com/office/powerpoint/2010/main" val="968176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8610600" cy="609600"/>
          </a:xfrm>
        </p:spPr>
        <p:txBody>
          <a:bodyPr/>
          <a:lstStyle/>
          <a:p>
            <a:r>
              <a:rPr lang="en-US" sz="3200" dirty="0">
                <a:latin typeface="Gill Sans MT" panose="020B0502020104020203" pitchFamily="34" charset="0"/>
              </a:rPr>
              <a:t>4.2 Payment: Extension of time to pay tax </a:t>
            </a:r>
          </a:p>
        </p:txBody>
      </p:sp>
      <p:sp>
        <p:nvSpPr>
          <p:cNvPr id="7171" name="Rectangle 8"/>
          <p:cNvSpPr>
            <a:spLocks noChangeArrowheads="1"/>
          </p:cNvSpPr>
          <p:nvPr/>
        </p:nvSpPr>
        <p:spPr bwMode="auto">
          <a:xfrm>
            <a:off x="457200" y="1524001"/>
            <a:ext cx="833755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gn="just"/>
            <a:r>
              <a:rPr lang="en-US" sz="2400" b="0" dirty="0">
                <a:latin typeface="Gill Sans MT" panose="020B0502020104020203" pitchFamily="34" charset="0"/>
              </a:rPr>
              <a:t>A taxpayer can apply in writing for an extension of time to make tax payments.</a:t>
            </a:r>
          </a:p>
          <a:p>
            <a:pPr lvl="1" algn="just"/>
            <a:endParaRPr lang="en-US" sz="2400" b="0" dirty="0">
              <a:latin typeface="Gill Sans MT" panose="020B0502020104020203" pitchFamily="34" charset="0"/>
            </a:endParaRPr>
          </a:p>
          <a:p>
            <a:pPr lvl="1" algn="just"/>
            <a:r>
              <a:rPr lang="en-US" sz="2400" b="0" dirty="0">
                <a:latin typeface="Gill Sans MT" panose="020B0502020104020203" pitchFamily="34" charset="0"/>
              </a:rPr>
              <a:t>Upon application in writing by a taxpayer required to make a tax payment, the Commissioner General may, where good cause is shown, extend the period within which a tax payment can be made and may impose requirements appropriate to ensure the payment of the tax due. </a:t>
            </a:r>
          </a:p>
          <a:p>
            <a:pPr lvl="1" algn="just"/>
            <a:endParaRPr lang="en-US" sz="2400" b="0" dirty="0">
              <a:latin typeface="Gill Sans MT" panose="020B0502020104020203" pitchFamily="34" charset="0"/>
            </a:endParaRPr>
          </a:p>
          <a:p>
            <a:pPr lvl="1" algn="just"/>
            <a:r>
              <a:rPr lang="en-US" sz="2400" b="0" dirty="0">
                <a:latin typeface="Gill Sans MT" panose="020B0502020104020203" pitchFamily="34" charset="0"/>
              </a:rPr>
              <a:t>The extension alter the due date for payment of tax, he/she will be required to pay the interest on delayed tax payments. </a:t>
            </a:r>
          </a:p>
          <a:p>
            <a:pPr lvl="1"/>
            <a:endParaRPr lang="en-US" sz="2400" b="0" dirty="0">
              <a:latin typeface="Gill Sans MT" panose="020B0502020104020203" pitchFamily="34" charset="0"/>
            </a:endParaRPr>
          </a:p>
        </p:txBody>
      </p:sp>
    </p:spTree>
    <p:extLst>
      <p:ext uri="{BB962C8B-B14F-4D97-AF65-F5344CB8AC3E}">
        <p14:creationId xmlns:p14="http://schemas.microsoft.com/office/powerpoint/2010/main" val="599076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r>
              <a:rPr lang="en-US" sz="3200" dirty="0">
                <a:latin typeface="Gill Sans MT" panose="020B0502020104020203" pitchFamily="34" charset="0"/>
              </a:rPr>
              <a:t>5.1 Penalties: General introduction</a:t>
            </a:r>
          </a:p>
        </p:txBody>
      </p:sp>
      <p:sp>
        <p:nvSpPr>
          <p:cNvPr id="7171" name="Rectangle 8"/>
          <p:cNvSpPr>
            <a:spLocks noChangeArrowheads="1"/>
          </p:cNvSpPr>
          <p:nvPr/>
        </p:nvSpPr>
        <p:spPr bwMode="auto">
          <a:xfrm>
            <a:off x="373062" y="1225689"/>
            <a:ext cx="877093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Taxpayers are subject to penalties if they do not pay the correct tax liability within due date</a:t>
            </a:r>
            <a:r>
              <a:rPr lang="en-US" sz="2400" b="0" dirty="0">
                <a:latin typeface="Gill Sans MT" panose="020B0502020104020203" pitchFamily="34" charset="0"/>
                <a:cs typeface="Tahoma" pitchFamily="34" charset="0"/>
              </a:rPr>
              <a:t>.</a:t>
            </a:r>
          </a:p>
          <a:p>
            <a:pPr algn="just"/>
            <a:endParaRPr lang="en-US" sz="2400" b="0" dirty="0">
              <a:latin typeface="Gill Sans MT" panose="020B0502020104020203" pitchFamily="34" charset="0"/>
              <a:cs typeface="Tahoma"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Financial penalties/fines for tax offences are imposed by the tax administration.</a:t>
            </a:r>
          </a:p>
          <a:p>
            <a:pPr algn="just"/>
            <a:endParaRPr lang="en-US" sz="2400" b="0" dirty="0">
              <a:latin typeface="Gill Sans MT" panose="020B0502020104020203" pitchFamily="34" charset="0"/>
              <a:cs typeface="Tahoma"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Criminal penalties are generally imposed by public prosecutors/courts.</a:t>
            </a:r>
          </a:p>
          <a:p>
            <a:pPr algn="just"/>
            <a:endParaRPr lang="en-US" sz="2400" b="0" dirty="0">
              <a:latin typeface="Gill Sans MT" panose="020B0502020104020203" pitchFamily="34" charset="0"/>
              <a:cs typeface="Tahoma"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cs typeface="Tahoma" pitchFamily="34" charset="0"/>
              </a:rPr>
              <a:t>Penalties are levied to encourage taxpayers to comply with their tax obligations in an accurate and timely manner.</a:t>
            </a:r>
          </a:p>
          <a:p>
            <a:pPr algn="just"/>
            <a:endParaRPr lang="en-US" sz="2400" b="0" dirty="0">
              <a:latin typeface="Gill Sans MT" panose="020B0502020104020203" pitchFamily="34" charset="0"/>
              <a:cs typeface="Tahoma" pitchFamily="34" charset="0"/>
            </a:endParaRPr>
          </a:p>
          <a:p>
            <a:pPr marL="342900" indent="-342900" algn="just">
              <a:buClrTx/>
              <a:buFont typeface="Arial" panose="020B0604020202020204" pitchFamily="34" charset="0"/>
              <a:buChar char="•"/>
            </a:pPr>
            <a:r>
              <a:rPr lang="en-US" sz="2400" b="0" dirty="0">
                <a:latin typeface="Gill Sans MT" panose="020B0502020104020203" pitchFamily="34" charset="0"/>
                <a:cs typeface="Tahoma" pitchFamily="34" charset="0"/>
              </a:rPr>
              <a:t>Penalties are not intended to generate revenue but to discourage non-compliance. </a:t>
            </a:r>
          </a:p>
          <a:p>
            <a:pPr marL="342900" indent="-342900" algn="just">
              <a:buFont typeface="Arial" panose="020B0604020202020204" pitchFamily="34" charset="0"/>
              <a:buChar char="•"/>
            </a:pPr>
            <a:endParaRPr lang="en-US" sz="2400" b="0" dirty="0">
              <a:latin typeface="Gill Sans MT" panose="020B0502020104020203" pitchFamily="34" charset="0"/>
              <a:cs typeface="Tahoma" pitchFamily="34" charset="0"/>
            </a:endParaRPr>
          </a:p>
        </p:txBody>
      </p:sp>
    </p:spTree>
    <p:extLst>
      <p:ext uri="{BB962C8B-B14F-4D97-AF65-F5344CB8AC3E}">
        <p14:creationId xmlns:p14="http://schemas.microsoft.com/office/powerpoint/2010/main" val="3221751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5.2 Penalties: Penalties under the LRC</a:t>
            </a:r>
          </a:p>
        </p:txBody>
      </p:sp>
      <p:sp>
        <p:nvSpPr>
          <p:cNvPr id="7171" name="Rectangle 8"/>
          <p:cNvSpPr>
            <a:spLocks noChangeArrowheads="1"/>
          </p:cNvSpPr>
          <p:nvPr/>
        </p:nvSpPr>
        <p:spPr bwMode="auto">
          <a:xfrm>
            <a:off x="533400" y="1853148"/>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eaLnBrk="1" hangingPunct="1">
              <a:buFont typeface="Arial" pitchFamily="34" charset="0"/>
              <a:buChar char="•"/>
            </a:pPr>
            <a:r>
              <a:rPr lang="en-US" sz="2400" b="0" dirty="0">
                <a:latin typeface="Gill Sans MT" panose="020B0502020104020203" pitchFamily="34" charset="0"/>
              </a:rPr>
              <a:t>Penalty is levied on failure to pay correct tax liability within due date. </a:t>
            </a:r>
          </a:p>
          <a:p>
            <a:pPr algn="just" eaLnBrk="1" hangingPunct="1"/>
            <a:endParaRPr lang="en-US" sz="2400" b="0" dirty="0">
              <a:latin typeface="Gill Sans MT" panose="020B0502020104020203" pitchFamily="34" charset="0"/>
            </a:endParaRPr>
          </a:p>
          <a:p>
            <a:pPr marL="342900" indent="-342900" algn="just" eaLnBrk="1" hangingPunct="1">
              <a:buFont typeface="Arial" pitchFamily="34" charset="0"/>
              <a:buChar char="•"/>
            </a:pPr>
            <a:r>
              <a:rPr lang="en-US" sz="2400" b="0" dirty="0">
                <a:latin typeface="Gill Sans MT" panose="020B0502020104020203" pitchFamily="34" charset="0"/>
              </a:rPr>
              <a:t>It serves as a deterrent to any non-compliance for tax liability payment within due date.</a:t>
            </a:r>
          </a:p>
          <a:p>
            <a:pPr algn="just" eaLnBrk="1" hangingPunct="1"/>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It encourages timely payment on tax liability within due date and avoids huge arrears. </a:t>
            </a:r>
          </a:p>
          <a:p>
            <a:pPr marL="342900" indent="-342900">
              <a:buFont typeface="Arial" panose="020B0604020202020204" pitchFamily="34" charset="0"/>
              <a:buChar char="•"/>
            </a:pPr>
            <a:endParaRPr lang="en-US" sz="2400" b="0" dirty="0">
              <a:latin typeface="Gill Sans MT" panose="020B0502020104020203" pitchFamily="34" charset="0"/>
            </a:endParaRPr>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2844188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5.3 Penalties: Late payment of tax amount</a:t>
            </a:r>
          </a:p>
        </p:txBody>
      </p:sp>
      <p:sp>
        <p:nvSpPr>
          <p:cNvPr id="7171" name="Rectangle 8"/>
          <p:cNvSpPr>
            <a:spLocks noChangeArrowheads="1"/>
          </p:cNvSpPr>
          <p:nvPr/>
        </p:nvSpPr>
        <p:spPr bwMode="auto">
          <a:xfrm>
            <a:off x="457200" y="1571685"/>
            <a:ext cx="87630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A taxpayer is subject to late penalty of 5% each month if correct tax payment is not made within the required due date, on or before July 31</a:t>
            </a:r>
            <a:r>
              <a:rPr lang="en-US" sz="2400" b="0" baseline="30000" dirty="0">
                <a:latin typeface="Gill Sans MT" panose="020B0502020104020203" pitchFamily="34" charset="0"/>
              </a:rPr>
              <a:t>st</a:t>
            </a:r>
            <a:r>
              <a:rPr lang="en-US" sz="2400" b="0" dirty="0">
                <a:latin typeface="Gill Sans MT" panose="020B0502020104020203" pitchFamily="34" charset="0"/>
              </a:rPr>
              <a:t> of the year in which it is levied.</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Late penalty of 5% each month is imposed commencing on August 1</a:t>
            </a:r>
            <a:r>
              <a:rPr lang="en-US" sz="2400" b="0" baseline="30000" dirty="0">
                <a:latin typeface="Gill Sans MT" panose="020B0502020104020203" pitchFamily="34" charset="0"/>
              </a:rPr>
              <a:t>st</a:t>
            </a:r>
            <a:r>
              <a:rPr lang="en-US" sz="2400" b="0" dirty="0">
                <a:latin typeface="Gill Sans MT" panose="020B0502020104020203" pitchFamily="34" charset="0"/>
              </a:rPr>
              <a:t> of the year in which it is levied.</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For each additional month that the delay continues, an additional 5% penalty is imposed on the unpaid remain tax amount. </a:t>
            </a:r>
          </a:p>
          <a:p>
            <a:pPr algn="just"/>
            <a:r>
              <a:rPr lang="en-US" sz="2400" b="0" dirty="0">
                <a:latin typeface="Gill Sans MT" panose="020B0502020104020203" pitchFamily="34" charset="0"/>
              </a:rPr>
              <a:t> </a:t>
            </a:r>
          </a:p>
          <a:p>
            <a:pPr marL="342900" indent="-342900" algn="just">
              <a:buFont typeface="Arial" panose="020B0604020202020204" pitchFamily="34" charset="0"/>
              <a:buChar char="•"/>
            </a:pPr>
            <a:r>
              <a:rPr lang="en-US" sz="2400" b="0" dirty="0">
                <a:latin typeface="Gill Sans MT" panose="020B0502020104020203" pitchFamily="34" charset="0"/>
              </a:rPr>
              <a:t>The total penalty is not permitted to exceed 25% in the aggregate tax amount.  </a:t>
            </a:r>
          </a:p>
        </p:txBody>
      </p:sp>
    </p:spTree>
    <p:extLst>
      <p:ext uri="{BB962C8B-B14F-4D97-AF65-F5344CB8AC3E}">
        <p14:creationId xmlns:p14="http://schemas.microsoft.com/office/powerpoint/2010/main" val="429030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448800" cy="914400"/>
          </a:xfrm>
        </p:spPr>
        <p:txBody>
          <a:bodyPr/>
          <a:lstStyle/>
          <a:p>
            <a:r>
              <a:rPr lang="en-US" sz="3200" dirty="0">
                <a:latin typeface="Gill Sans MT" panose="020B0502020104020203" pitchFamily="34" charset="0"/>
              </a:rPr>
              <a:t>5.4 Penalties: Calculation of penalty for failure to pay</a:t>
            </a:r>
          </a:p>
        </p:txBody>
      </p:sp>
      <p:sp>
        <p:nvSpPr>
          <p:cNvPr id="7171" name="Rectangle 8"/>
          <p:cNvSpPr>
            <a:spLocks noChangeArrowheads="1"/>
          </p:cNvSpPr>
          <p:nvPr/>
        </p:nvSpPr>
        <p:spPr bwMode="auto">
          <a:xfrm>
            <a:off x="342900" y="1219200"/>
            <a:ext cx="9029700"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r>
              <a:rPr lang="en-US" sz="2200" b="0" dirty="0">
                <a:latin typeface="Gill Sans MT" panose="020B0502020104020203" pitchFamily="34" charset="0"/>
              </a:rPr>
              <a:t>Let us suppose that “XYZ” failed to pay its Real Property tax amount of US$300.00 for the period January 1</a:t>
            </a:r>
            <a:r>
              <a:rPr lang="en-US" sz="2200" b="0" baseline="30000" dirty="0">
                <a:latin typeface="Gill Sans MT" panose="020B0502020104020203" pitchFamily="34" charset="0"/>
              </a:rPr>
              <a:t>st</a:t>
            </a:r>
            <a:r>
              <a:rPr lang="en-US" sz="2200" b="0" dirty="0">
                <a:latin typeface="Gill Sans MT" panose="020B0502020104020203" pitchFamily="34" charset="0"/>
              </a:rPr>
              <a:t> to July 31</a:t>
            </a:r>
            <a:r>
              <a:rPr lang="en-US" sz="2200" b="0" baseline="30000" dirty="0">
                <a:latin typeface="Gill Sans MT" panose="020B0502020104020203" pitchFamily="34" charset="0"/>
              </a:rPr>
              <a:t>st</a:t>
            </a:r>
            <a:r>
              <a:rPr lang="en-US" sz="2200" b="0" dirty="0">
                <a:latin typeface="Gill Sans MT" panose="020B0502020104020203" pitchFamily="34" charset="0"/>
              </a:rPr>
              <a:t> 2021 on time and pays on September 1, 2021. In this case, it will be subject to a penalty due to failure to pay (on or before July 31</a:t>
            </a:r>
            <a:r>
              <a:rPr lang="en-US" sz="2200" b="0" baseline="30000" dirty="0">
                <a:latin typeface="Gill Sans MT" panose="020B0502020104020203" pitchFamily="34" charset="0"/>
              </a:rPr>
              <a:t>st</a:t>
            </a:r>
            <a:r>
              <a:rPr lang="en-US" sz="2200" b="0" dirty="0">
                <a:latin typeface="Gill Sans MT" panose="020B0502020104020203" pitchFamily="34" charset="0"/>
              </a:rPr>
              <a:t> ) at the rate of 5% of tax liability each month as follows.</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Taxpayer: XYZ </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 amount: US$300.00</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Due date for payment: July 1</a:t>
            </a:r>
            <a:r>
              <a:rPr lang="en-US" sz="2000" b="0" baseline="30000" dirty="0">
                <a:latin typeface="Gill Sans MT" panose="020B0502020104020203" pitchFamily="34" charset="0"/>
              </a:rPr>
              <a:t>st</a:t>
            </a:r>
            <a:r>
              <a:rPr lang="en-US" sz="2000" b="0" dirty="0">
                <a:latin typeface="Gill Sans MT" panose="020B0502020104020203" pitchFamily="34" charset="0"/>
              </a:rPr>
              <a:t> </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 paid on: September1, 2021</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Late penalty: 5% of tax amount for each month</a:t>
            </a:r>
          </a:p>
          <a:p>
            <a:pPr eaLnBrk="1" hangingPunct="1"/>
            <a:r>
              <a:rPr lang="en-US" sz="2200" b="0" dirty="0">
                <a:latin typeface="Gill Sans MT" panose="020B0502020104020203" pitchFamily="34" charset="0"/>
              </a:rPr>
              <a:t>Penalty is calculated as follow: </a:t>
            </a:r>
          </a:p>
          <a:p>
            <a:pPr eaLnBrk="1" hangingPunct="1"/>
            <a:r>
              <a:rPr lang="en-US" sz="2000" b="0" dirty="0">
                <a:latin typeface="Gill Sans MT" panose="020B0502020104020203" pitchFamily="34" charset="0"/>
              </a:rPr>
              <a:t>Tax amount x Penalty Rate x Number of Months</a:t>
            </a:r>
          </a:p>
          <a:p>
            <a:r>
              <a:rPr lang="en-US" sz="2000" b="0" dirty="0">
                <a:latin typeface="Gill Sans MT" panose="020B0502020104020203" pitchFamily="34" charset="0"/>
              </a:rPr>
              <a:t>US$300.00 x 0.05 = US$15.00 or</a:t>
            </a:r>
          </a:p>
          <a:p>
            <a:pPr eaLnBrk="1" hangingPunct="1"/>
            <a:r>
              <a:rPr lang="en-US" sz="2000" b="0" dirty="0">
                <a:latin typeface="Gill Sans MT" panose="020B0502020104020203" pitchFamily="34" charset="0"/>
              </a:rPr>
              <a:t>US$300.00 x 0.25 x 1/5 = US$15.00</a:t>
            </a:r>
          </a:p>
          <a:p>
            <a:pPr lvl="2" eaLnBrk="1" hangingPunct="1"/>
            <a:r>
              <a:rPr lang="en-US" sz="2000" b="0" dirty="0">
                <a:latin typeface="Gill Sans MT" panose="020B0502020104020203" pitchFamily="34" charset="0"/>
              </a:rPr>
              <a:t>Tax amount	 		US$300.00</a:t>
            </a:r>
          </a:p>
          <a:p>
            <a:pPr lvl="2" eaLnBrk="1" hangingPunct="1"/>
            <a:r>
              <a:rPr lang="en-US" sz="2000" b="0" dirty="0">
                <a:latin typeface="Gill Sans MT" panose="020B0502020104020203" pitchFamily="34" charset="0"/>
              </a:rPr>
              <a:t>Penalty 5% (for August)		US$  15.00</a:t>
            </a:r>
          </a:p>
          <a:p>
            <a:pPr lvl="2" eaLnBrk="1" hangingPunct="1"/>
            <a:r>
              <a:rPr lang="en-US" sz="2000" b="0" dirty="0">
                <a:latin typeface="Gill Sans MT" panose="020B0502020104020203" pitchFamily="34" charset="0"/>
              </a:rPr>
              <a:t>Total due			US$315.00</a:t>
            </a:r>
          </a:p>
          <a:p>
            <a:pPr marL="342900" indent="-342900">
              <a:buFont typeface="Arial" panose="020B0604020202020204" pitchFamily="34" charset="0"/>
              <a:buChar char="•"/>
            </a:pPr>
            <a:endParaRPr lang="en-US" sz="2400" b="0" dirty="0">
              <a:latin typeface="Gill Sans MT" panose="020B0502020104020203" pitchFamily="34" charset="0"/>
            </a:endParaRPr>
          </a:p>
        </p:txBody>
      </p:sp>
    </p:spTree>
    <p:extLst>
      <p:ext uri="{BB962C8B-B14F-4D97-AF65-F5344CB8AC3E}">
        <p14:creationId xmlns:p14="http://schemas.microsoft.com/office/powerpoint/2010/main" val="3000662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228600"/>
            <a:ext cx="9220200" cy="609600"/>
          </a:xfrm>
        </p:spPr>
        <p:txBody>
          <a:bodyPr/>
          <a:lstStyle/>
          <a:p>
            <a:pPr eaLnBrk="1" hangingPunct="1"/>
            <a:r>
              <a:rPr lang="en-US" sz="3200" dirty="0">
                <a:latin typeface="Gill Sans MT" panose="020B0502020104020203" pitchFamily="34" charset="0"/>
              </a:rPr>
              <a:t>6.3 Interest: Late payment of tax amount</a:t>
            </a:r>
          </a:p>
        </p:txBody>
      </p:sp>
      <p:sp>
        <p:nvSpPr>
          <p:cNvPr id="7171" name="Rectangle 8"/>
          <p:cNvSpPr>
            <a:spLocks noChangeArrowheads="1"/>
          </p:cNvSpPr>
          <p:nvPr/>
        </p:nvSpPr>
        <p:spPr bwMode="auto">
          <a:xfrm>
            <a:off x="457200" y="1571685"/>
            <a:ext cx="833755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algn="just">
              <a:buFont typeface="Arial" panose="020B0604020202020204" pitchFamily="34" charset="0"/>
              <a:buChar char="•"/>
            </a:pPr>
            <a:r>
              <a:rPr lang="en-US" sz="2400" b="0" dirty="0">
                <a:latin typeface="Gill Sans MT" panose="020B0502020104020203" pitchFamily="34" charset="0"/>
              </a:rPr>
              <a:t>A taxpayer is subject to interest charged if correct tax payment is not made within the required due date, on or before July 1</a:t>
            </a:r>
            <a:r>
              <a:rPr lang="en-US" sz="2400" b="0" baseline="30000" dirty="0">
                <a:latin typeface="Gill Sans MT" panose="020B0502020104020203" pitchFamily="34" charset="0"/>
              </a:rPr>
              <a:t>st</a:t>
            </a:r>
            <a:r>
              <a:rPr lang="en-US" sz="2400" b="0" dirty="0">
                <a:latin typeface="Gill Sans MT" panose="020B0502020104020203" pitchFamily="34" charset="0"/>
              </a:rPr>
              <a:t> of the year in which it is levied.</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Interest is imposed commencing on July 2</a:t>
            </a:r>
            <a:r>
              <a:rPr lang="en-US" sz="2400" b="0" baseline="30000" dirty="0">
                <a:latin typeface="Gill Sans MT" panose="020B0502020104020203" pitchFamily="34" charset="0"/>
              </a:rPr>
              <a:t>nd</a:t>
            </a:r>
            <a:r>
              <a:rPr lang="en-US" sz="2400" b="0" dirty="0">
                <a:latin typeface="Gill Sans MT" panose="020B0502020104020203" pitchFamily="34" charset="0"/>
              </a:rPr>
              <a:t> of the year in which it is levied.</a:t>
            </a:r>
          </a:p>
          <a:p>
            <a:pPr algn="just"/>
            <a:endParaRPr lang="en-US" sz="2400" b="0" dirty="0">
              <a:latin typeface="Gill Sans MT" panose="020B0502020104020203" pitchFamily="34" charset="0"/>
            </a:endParaRPr>
          </a:p>
          <a:p>
            <a:pPr marL="342900" indent="-342900" algn="just">
              <a:buFont typeface="Arial" panose="020B0604020202020204" pitchFamily="34" charset="0"/>
              <a:buChar char="•"/>
            </a:pPr>
            <a:r>
              <a:rPr lang="en-US" sz="2400" b="0" dirty="0">
                <a:latin typeface="Gill Sans MT" panose="020B0502020104020203" pitchFamily="34" charset="0"/>
              </a:rPr>
              <a:t>Interest is calculated on each successive month on the unpaid tax amount. </a:t>
            </a:r>
          </a:p>
          <a:p>
            <a:r>
              <a:rPr lang="en-US" sz="2400" b="0" dirty="0">
                <a:latin typeface="Gill Sans MT" panose="020B0502020104020203" pitchFamily="34" charset="0"/>
              </a:rPr>
              <a:t> </a:t>
            </a:r>
          </a:p>
        </p:txBody>
      </p:sp>
    </p:spTree>
    <p:extLst>
      <p:ext uri="{BB962C8B-B14F-4D97-AF65-F5344CB8AC3E}">
        <p14:creationId xmlns:p14="http://schemas.microsoft.com/office/powerpoint/2010/main" val="3540444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35228" y="76200"/>
            <a:ext cx="9601200" cy="914400"/>
          </a:xfrm>
        </p:spPr>
        <p:txBody>
          <a:bodyPr/>
          <a:lstStyle/>
          <a:p>
            <a:pPr eaLnBrk="1" hangingPunct="1"/>
            <a:r>
              <a:rPr lang="en-US" sz="3200" dirty="0">
                <a:latin typeface="Gill Sans MT" panose="020B0502020104020203" pitchFamily="34" charset="0"/>
              </a:rPr>
              <a:t>6.4 Interest: Calculation of interest for failure to pay </a:t>
            </a:r>
          </a:p>
        </p:txBody>
      </p:sp>
      <p:sp>
        <p:nvSpPr>
          <p:cNvPr id="7171" name="Rectangle 8"/>
          <p:cNvSpPr>
            <a:spLocks noChangeArrowheads="1"/>
          </p:cNvSpPr>
          <p:nvPr/>
        </p:nvSpPr>
        <p:spPr bwMode="auto">
          <a:xfrm>
            <a:off x="381000" y="1255047"/>
            <a:ext cx="8991600"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lvl="1" algn="just"/>
            <a:r>
              <a:rPr lang="en-US" sz="2100" b="0" dirty="0">
                <a:latin typeface="Gill Sans MT" panose="020B0502020104020203" pitchFamily="34" charset="0"/>
              </a:rPr>
              <a:t>Let us suppose that "ABC” failed to pay its Real Property tax amount of US$300.00 from January 1</a:t>
            </a:r>
            <a:r>
              <a:rPr lang="en-US" sz="2100" b="0" baseline="30000" dirty="0">
                <a:latin typeface="Gill Sans MT" panose="020B0502020104020203" pitchFamily="34" charset="0"/>
              </a:rPr>
              <a:t>st</a:t>
            </a:r>
            <a:r>
              <a:rPr lang="en-US" sz="2100" b="0" dirty="0">
                <a:latin typeface="Gill Sans MT" panose="020B0502020104020203" pitchFamily="34" charset="0"/>
              </a:rPr>
              <a:t> to July 1</a:t>
            </a:r>
            <a:r>
              <a:rPr lang="en-US" sz="2100" b="0" baseline="30000" dirty="0">
                <a:latin typeface="Gill Sans MT" panose="020B0502020104020203" pitchFamily="34" charset="0"/>
              </a:rPr>
              <a:t>st</a:t>
            </a:r>
            <a:r>
              <a:rPr lang="en-US" sz="2100" b="0" dirty="0">
                <a:latin typeface="Gill Sans MT" panose="020B0502020104020203" pitchFamily="34" charset="0"/>
              </a:rPr>
              <a:t> on time and pays on August 2, 2021. In the case where the market rate as published by the Central Bank of Liberia during this period was 15.35%.</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Taxpayer: ABC </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 amount: US$300.00</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Due date for payment: July 1</a:t>
            </a:r>
            <a:r>
              <a:rPr lang="en-US" sz="2000" b="0" baseline="30000" dirty="0">
                <a:latin typeface="Gill Sans MT" panose="020B0502020104020203" pitchFamily="34" charset="0"/>
              </a:rPr>
              <a:t>st</a:t>
            </a:r>
            <a:r>
              <a:rPr lang="en-US" sz="2000" b="0" dirty="0">
                <a:latin typeface="Gill Sans MT" panose="020B0502020104020203" pitchFamily="34" charset="0"/>
              </a:rPr>
              <a:t>   </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Tax paid on: August 2, 2021</a:t>
            </a:r>
          </a:p>
          <a:p>
            <a:pPr marL="800100" lvl="1" indent="-342900" eaLnBrk="1" hangingPunct="1">
              <a:buClr>
                <a:srgbClr val="99CC33"/>
              </a:buClr>
              <a:buFont typeface="Arial" pitchFamily="34" charset="0"/>
              <a:buChar char="•"/>
            </a:pPr>
            <a:r>
              <a:rPr lang="en-US" sz="2000" b="0" dirty="0">
                <a:latin typeface="Gill Sans MT" panose="020B0502020104020203" pitchFamily="34" charset="0"/>
              </a:rPr>
              <a:t>Interest charged: 15.35% of tax amount for each successive month</a:t>
            </a:r>
          </a:p>
          <a:p>
            <a:pPr eaLnBrk="1" hangingPunct="1"/>
            <a:r>
              <a:rPr lang="en-US" sz="2100" b="0" dirty="0">
                <a:latin typeface="Gill Sans MT" panose="020B0502020104020203" pitchFamily="34" charset="0"/>
              </a:rPr>
              <a:t>Interest is calculated as follow: </a:t>
            </a:r>
          </a:p>
          <a:p>
            <a:pPr eaLnBrk="1" hangingPunct="1"/>
            <a:r>
              <a:rPr lang="en-US" sz="1900" b="0" dirty="0">
                <a:latin typeface="Gill Sans MT" panose="020B0502020104020203" pitchFamily="34" charset="0"/>
              </a:rPr>
              <a:t>Tax amount x 15.35% x Number of Months</a:t>
            </a:r>
          </a:p>
          <a:p>
            <a:pPr eaLnBrk="1" hangingPunct="1"/>
            <a:r>
              <a:rPr lang="en-US" sz="1900" b="0" dirty="0">
                <a:latin typeface="Gill Sans MT" panose="020B0502020104020203" pitchFamily="34" charset="0"/>
              </a:rPr>
              <a:t>US$300.00 x 0.1535 x 1/12 = US$3.84</a:t>
            </a:r>
          </a:p>
          <a:p>
            <a:pPr lvl="2" eaLnBrk="1" hangingPunct="1"/>
            <a:r>
              <a:rPr lang="en-US" sz="2100" b="0" dirty="0">
                <a:latin typeface="Gill Sans MT" panose="020B0502020104020203" pitchFamily="34" charset="0"/>
              </a:rPr>
              <a:t>Tax amount	 			US$300.00</a:t>
            </a:r>
          </a:p>
          <a:p>
            <a:pPr lvl="2" eaLnBrk="1" hangingPunct="1"/>
            <a:r>
              <a:rPr lang="en-US" sz="2100" b="0" dirty="0">
                <a:latin typeface="Gill Sans MT" panose="020B0502020104020203" pitchFamily="34" charset="0"/>
              </a:rPr>
              <a:t>Interest 15.35% (from July 2 – August 1)	US$   3.84</a:t>
            </a:r>
          </a:p>
          <a:p>
            <a:pPr lvl="2" eaLnBrk="1" hangingPunct="1"/>
            <a:r>
              <a:rPr lang="en-US" sz="2100" b="0" dirty="0">
                <a:latin typeface="Gill Sans MT" panose="020B0502020104020203" pitchFamily="34" charset="0"/>
              </a:rPr>
              <a:t>Total due				US$303.84</a:t>
            </a:r>
          </a:p>
          <a:p>
            <a:pPr marL="0" lvl="1"/>
            <a:endParaRPr lang="en-US" sz="2400" b="0" dirty="0">
              <a:latin typeface="Gill Sans MT" panose="020B0502020104020203" pitchFamily="34" charset="0"/>
            </a:endParaRPr>
          </a:p>
          <a:p>
            <a:pPr marL="0" lvl="1"/>
            <a:endParaRPr lang="en-US" sz="2400" b="0" dirty="0">
              <a:latin typeface="Gill Sans MT" panose="020B0502020104020203" pitchFamily="34" charset="0"/>
            </a:endParaRPr>
          </a:p>
          <a:p>
            <a:pPr eaLnBrk="1" hangingPunct="1"/>
            <a:endParaRPr lang="en-US" sz="2800" dirty="0"/>
          </a:p>
        </p:txBody>
      </p:sp>
    </p:spTree>
    <p:extLst>
      <p:ext uri="{BB962C8B-B14F-4D97-AF65-F5344CB8AC3E}">
        <p14:creationId xmlns:p14="http://schemas.microsoft.com/office/powerpoint/2010/main" val="3312920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11.1 Assessments: Tax Payable</a:t>
            </a:r>
          </a:p>
        </p:txBody>
      </p:sp>
      <p:sp>
        <p:nvSpPr>
          <p:cNvPr id="7171" name="Rectangle 8"/>
          <p:cNvSpPr>
            <a:spLocks noChangeArrowheads="1"/>
          </p:cNvSpPr>
          <p:nvPr/>
        </p:nvSpPr>
        <p:spPr bwMode="auto">
          <a:xfrm>
            <a:off x="304800" y="1219200"/>
            <a:ext cx="8991600" cy="698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 lvl="1" algn="just"/>
            <a:r>
              <a:rPr lang="en-US" sz="2200" b="0" dirty="0">
                <a:latin typeface="Gill Sans MT" panose="020B0502020104020203" pitchFamily="34" charset="0"/>
              </a:rPr>
              <a:t>An assessment of tax payable by a person with Real Property is done by the following means:</a:t>
            </a:r>
          </a:p>
          <a:p>
            <a:pPr marL="4572" lvl="1" algn="just"/>
            <a:endParaRPr lang="en-US" sz="2200" b="0" dirty="0">
              <a:latin typeface="Gill Sans MT" panose="020B0502020104020203" pitchFamily="34" charset="0"/>
            </a:endParaRPr>
          </a:p>
          <a:p>
            <a:pPr marL="4572" lvl="1" algn="just"/>
            <a:r>
              <a:rPr lang="en-US" sz="2200" b="0" dirty="0">
                <a:latin typeface="Gill Sans MT" panose="020B0502020104020203" pitchFamily="34" charset="0"/>
              </a:rPr>
              <a:t>By Self-assessment: </a:t>
            </a:r>
          </a:p>
          <a:p>
            <a:pPr marL="3474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In the form of the taxpayer’s statement of tax due for a tax year. The taxpayer declares the value of his/her property, through self-declaration, subject to taxation on the basis of valuation, whether improved or unimproved. </a:t>
            </a:r>
          </a:p>
          <a:p>
            <a:pPr marL="4572" lvl="1" algn="just"/>
            <a:endParaRPr lang="en-US" sz="2200" b="0" dirty="0">
              <a:latin typeface="Gill Sans MT" panose="020B0502020104020203" pitchFamily="34" charset="0"/>
            </a:endParaRPr>
          </a:p>
          <a:p>
            <a:pPr marL="4572" lvl="1" algn="just"/>
            <a:r>
              <a:rPr lang="en-US" sz="2200" b="0" dirty="0">
                <a:latin typeface="Gill Sans MT" panose="020B0502020104020203" pitchFamily="34" charset="0"/>
              </a:rPr>
              <a:t>By Appraisal of Certified Tax Firm:</a:t>
            </a:r>
          </a:p>
          <a:p>
            <a:pPr marL="45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In the form of the taxpayer’s statement of tax due for a tax year. The taxpayer declares the value of his/her property, through a certified tax appraisal firm, subject to taxation on the basis of valuation, whether improved or unimproved.</a:t>
            </a: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3173489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11.2 Assessments: Jeopardy</a:t>
            </a:r>
          </a:p>
        </p:txBody>
      </p:sp>
      <p:sp>
        <p:nvSpPr>
          <p:cNvPr id="7171" name="Rectangle 8"/>
          <p:cNvSpPr>
            <a:spLocks noChangeArrowheads="1"/>
          </p:cNvSpPr>
          <p:nvPr/>
        </p:nvSpPr>
        <p:spPr bwMode="auto">
          <a:xfrm>
            <a:off x="457200" y="1643658"/>
            <a:ext cx="83820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 lvl="1" algn="just"/>
            <a:r>
              <a:rPr lang="en-US" sz="2400" b="0" dirty="0">
                <a:latin typeface="Gill Sans MT" panose="020B0502020104020203" pitchFamily="34" charset="0"/>
              </a:rPr>
              <a:t>If the Commissioner General has reasonable grounds to believe payment of tax is in jeopardy or at risk, he shall provide by making a jeopardy assessment in order to ensure compliance.</a:t>
            </a:r>
          </a:p>
          <a:p>
            <a:pPr marL="4572" lvl="1" algn="just"/>
            <a:endParaRPr lang="en-US" sz="2200" b="0" dirty="0">
              <a:latin typeface="Gill Sans MT" panose="020B0502020104020203" pitchFamily="34" charset="0"/>
            </a:endParaRP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3096065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11.3 Assessments: Real Property Assessment at Market Value on Inspection</a:t>
            </a:r>
          </a:p>
        </p:txBody>
      </p:sp>
      <p:sp>
        <p:nvSpPr>
          <p:cNvPr id="7171" name="Rectangle 8"/>
          <p:cNvSpPr>
            <a:spLocks noChangeArrowheads="1"/>
          </p:cNvSpPr>
          <p:nvPr/>
        </p:nvSpPr>
        <p:spPr bwMode="auto">
          <a:xfrm>
            <a:off x="304800" y="1338858"/>
            <a:ext cx="8686800" cy="726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 lvl="1" algn="just"/>
            <a:r>
              <a:rPr lang="en-US" sz="2000" b="0" dirty="0">
                <a:latin typeface="Gill Sans MT" panose="020B0502020104020203" pitchFamily="34" charset="0"/>
              </a:rPr>
              <a:t>Each parcel of land, subject to assessment and taxation, shall be inspected and its assessed value determined on the basis of its market value as at the date of inspection. Such assessed value shall be carried on the real property assessment record books kept by the Commissioner General for a period of 5 years from the date such valuation becomes operative in accordance with the following:</a:t>
            </a:r>
          </a:p>
          <a:p>
            <a:pPr marL="4572" lvl="1" algn="just"/>
            <a:endParaRPr lang="en-US" sz="2000" b="0" dirty="0">
              <a:latin typeface="Gill Sans MT" panose="020B0502020104020203" pitchFamily="34" charset="0"/>
            </a:endParaRPr>
          </a:p>
          <a:p>
            <a:pPr marL="347472" lvl="1" indent="-342900" algn="just">
              <a:buFont typeface="Arial" panose="020B0604020202020204" pitchFamily="34" charset="0"/>
              <a:buChar char="•"/>
            </a:pPr>
            <a:r>
              <a:rPr lang="en-US" sz="2000" b="0" dirty="0">
                <a:latin typeface="Gill Sans MT" panose="020B0502020104020203" pitchFamily="34" charset="0"/>
              </a:rPr>
              <a:t>Determination on or before June 15</a:t>
            </a:r>
            <a:r>
              <a:rPr lang="en-US" sz="2000" b="0" baseline="30000" dirty="0">
                <a:latin typeface="Gill Sans MT" panose="020B0502020104020203" pitchFamily="34" charset="0"/>
              </a:rPr>
              <a:t>th</a:t>
            </a:r>
            <a:r>
              <a:rPr lang="en-US" sz="2000" b="0" dirty="0">
                <a:latin typeface="Gill Sans MT" panose="020B0502020104020203" pitchFamily="34" charset="0"/>
              </a:rPr>
              <a:t> . When the assessed value of a parcel of land is determined hereunder and notice thereof is given to the taxpayer on or before June 15</a:t>
            </a:r>
            <a:r>
              <a:rPr lang="en-US" sz="2000" b="0" baseline="30000" dirty="0">
                <a:latin typeface="Gill Sans MT" panose="020B0502020104020203" pitchFamily="34" charset="0"/>
              </a:rPr>
              <a:t>th</a:t>
            </a:r>
            <a:r>
              <a:rPr lang="en-US" sz="2000" b="0" dirty="0">
                <a:latin typeface="Gill Sans MT" panose="020B0502020104020203" pitchFamily="34" charset="0"/>
              </a:rPr>
              <a:t> in any calendar year, the operative date shall be January 1</a:t>
            </a:r>
            <a:r>
              <a:rPr lang="en-US" sz="2000" b="0" baseline="30000" dirty="0">
                <a:latin typeface="Gill Sans MT" panose="020B0502020104020203" pitchFamily="34" charset="0"/>
              </a:rPr>
              <a:t>st</a:t>
            </a:r>
            <a:r>
              <a:rPr lang="en-US" sz="2000" b="0" dirty="0">
                <a:latin typeface="Gill Sans MT" panose="020B0502020104020203" pitchFamily="34" charset="0"/>
              </a:rPr>
              <a:t> of the then current calendar year.</a:t>
            </a:r>
          </a:p>
          <a:p>
            <a:pPr marL="4572" lvl="1" algn="just"/>
            <a:endParaRPr lang="en-US" sz="2000" b="0" dirty="0">
              <a:latin typeface="Gill Sans MT" panose="020B0502020104020203" pitchFamily="34" charset="0"/>
            </a:endParaRPr>
          </a:p>
          <a:p>
            <a:pPr marL="347472" lvl="1" indent="-342900" algn="just">
              <a:buFont typeface="Arial" panose="020B0604020202020204" pitchFamily="34" charset="0"/>
              <a:buChar char="•"/>
            </a:pPr>
            <a:r>
              <a:rPr lang="en-US" sz="2000" b="0" dirty="0">
                <a:latin typeface="Gill Sans MT" panose="020B0502020104020203" pitchFamily="34" charset="0"/>
              </a:rPr>
              <a:t>Determination after June 15</a:t>
            </a:r>
            <a:r>
              <a:rPr lang="en-US" sz="2000" b="0" baseline="30000" dirty="0">
                <a:latin typeface="Gill Sans MT" panose="020B0502020104020203" pitchFamily="34" charset="0"/>
              </a:rPr>
              <a:t>th</a:t>
            </a:r>
            <a:r>
              <a:rPr lang="en-US" sz="2000" b="0" dirty="0">
                <a:latin typeface="Gill Sans MT" panose="020B0502020104020203" pitchFamily="34" charset="0"/>
              </a:rPr>
              <a:t> . When the assessed value of a parcel of land is determined hereunder and notice thereof is given to the taxpayer after June 15</a:t>
            </a:r>
            <a:r>
              <a:rPr lang="en-US" sz="2000" b="0" baseline="30000" dirty="0">
                <a:latin typeface="Gill Sans MT" panose="020B0502020104020203" pitchFamily="34" charset="0"/>
              </a:rPr>
              <a:t>th</a:t>
            </a:r>
            <a:r>
              <a:rPr lang="en-US" sz="2000" b="0" dirty="0">
                <a:latin typeface="Gill Sans MT" panose="020B0502020104020203" pitchFamily="34" charset="0"/>
              </a:rPr>
              <a:t> in any calendar year, the operative date shall be January 1</a:t>
            </a:r>
            <a:r>
              <a:rPr lang="en-US" sz="2000" b="0" baseline="30000" dirty="0">
                <a:latin typeface="Gill Sans MT" panose="020B0502020104020203" pitchFamily="34" charset="0"/>
              </a:rPr>
              <a:t>st</a:t>
            </a:r>
            <a:r>
              <a:rPr lang="en-US" sz="2000" b="0" dirty="0">
                <a:latin typeface="Gill Sans MT" panose="020B0502020104020203" pitchFamily="34" charset="0"/>
              </a:rPr>
              <a:t> of the succeeding calendar year.</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endParaRPr lang="en-US" sz="2400" b="0" dirty="0">
              <a:latin typeface="Gill Sans MT" panose="020B0502020104020203" pitchFamily="34" charset="0"/>
            </a:endParaRPr>
          </a:p>
          <a:p>
            <a:pPr marL="4572" lvl="1" algn="just"/>
            <a:endParaRPr lang="en-US" sz="2200" b="0" dirty="0">
              <a:latin typeface="Gill Sans MT" panose="020B0502020104020203" pitchFamily="34" charset="0"/>
            </a:endParaRP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2807535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11.4 Assessments: Real Property Assessment at Market Value on Inspection</a:t>
            </a:r>
          </a:p>
        </p:txBody>
      </p:sp>
      <p:sp>
        <p:nvSpPr>
          <p:cNvPr id="7171" name="Rectangle 8"/>
          <p:cNvSpPr>
            <a:spLocks noChangeArrowheads="1"/>
          </p:cNvSpPr>
          <p:nvPr/>
        </p:nvSpPr>
        <p:spPr bwMode="auto">
          <a:xfrm>
            <a:off x="304800" y="1338858"/>
            <a:ext cx="8763000" cy="658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000" b="0" dirty="0">
                <a:latin typeface="Gill Sans MT" panose="020B0502020104020203" pitchFamily="34" charset="0"/>
              </a:rPr>
              <a:t>Exception when newly completed structures are involved. When newly constructed improvements on a parcel of land are completed, either fully, or to the extent that the new construction is being used or can be used for the purpose for which it was constructed, a determination shall be made of the assessed value of the parcel on the basis of its market value as at the date of inspection. </a:t>
            </a:r>
          </a:p>
          <a:p>
            <a:pPr marL="4572" lvl="1" algn="just"/>
            <a:endParaRPr lang="en-US" sz="2000" b="0" dirty="0">
              <a:latin typeface="Gill Sans MT" panose="020B0502020104020203" pitchFamily="34" charset="0"/>
            </a:endParaRPr>
          </a:p>
          <a:p>
            <a:pPr marL="347472" lvl="1" indent="-342900" algn="just">
              <a:buFont typeface="Arial" panose="020B0604020202020204" pitchFamily="34" charset="0"/>
              <a:buChar char="•"/>
            </a:pPr>
            <a:r>
              <a:rPr lang="en-US" sz="2000" b="0" dirty="0">
                <a:latin typeface="Gill Sans MT" panose="020B0502020104020203" pitchFamily="34" charset="0"/>
              </a:rPr>
              <a:t>In the event the assessed value becomes operative on or after February 1</a:t>
            </a:r>
            <a:r>
              <a:rPr lang="en-US" sz="2000" b="0" baseline="30000" dirty="0">
                <a:latin typeface="Gill Sans MT" panose="020B0502020104020203" pitchFamily="34" charset="0"/>
              </a:rPr>
              <a:t>st</a:t>
            </a:r>
            <a:r>
              <a:rPr lang="en-US" sz="2000" b="0" dirty="0">
                <a:latin typeface="Gill Sans MT" panose="020B0502020104020203" pitchFamily="34" charset="0"/>
              </a:rPr>
              <a:t> in any calendar year, the appropriate real property tax shall be levied on the parcel involved for the remainder of the calendar year at the rate of one-twelfth of the annual tax based on such assessed value for each month or fraction of a month of the then current calendar year remaining, and the assessed value shall be carried on the real property assessment books for a period of 5 years from January 1</a:t>
            </a:r>
            <a:r>
              <a:rPr lang="en-US" sz="2000" b="0" baseline="30000" dirty="0">
                <a:latin typeface="Gill Sans MT" panose="020B0502020104020203" pitchFamily="34" charset="0"/>
              </a:rPr>
              <a:t>st</a:t>
            </a:r>
            <a:r>
              <a:rPr lang="en-US" sz="2000" b="0" dirty="0">
                <a:latin typeface="Gill Sans MT" panose="020B0502020104020203" pitchFamily="34" charset="0"/>
              </a:rPr>
              <a:t> of the succeeding calendar year. </a:t>
            </a:r>
          </a:p>
          <a:p>
            <a:pPr marL="4572" lvl="1" algn="just"/>
            <a:endParaRPr lang="en-US" sz="2400" b="0" dirty="0">
              <a:latin typeface="Gill Sans MT" panose="020B0502020104020203" pitchFamily="34" charset="0"/>
            </a:endParaRPr>
          </a:p>
          <a:p>
            <a:pPr marL="4572" lvl="1" algn="just"/>
            <a:endParaRPr lang="en-US" sz="2200" b="0" dirty="0">
              <a:latin typeface="Gill Sans MT" panose="020B0502020104020203" pitchFamily="34" charset="0"/>
            </a:endParaRP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2092286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11.5 Assessments: Real Property Assessment at Market Value on Inspection</a:t>
            </a:r>
          </a:p>
        </p:txBody>
      </p:sp>
      <p:sp>
        <p:nvSpPr>
          <p:cNvPr id="7171" name="Rectangle 8"/>
          <p:cNvSpPr>
            <a:spLocks noChangeArrowheads="1"/>
          </p:cNvSpPr>
          <p:nvPr/>
        </p:nvSpPr>
        <p:spPr bwMode="auto">
          <a:xfrm>
            <a:off x="457200" y="1590794"/>
            <a:ext cx="8077200" cy="523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400" b="0" dirty="0">
                <a:latin typeface="Gill Sans MT" panose="020B0502020104020203" pitchFamily="34" charset="0"/>
              </a:rPr>
              <a:t>In the event such construction is completed and the assessed value becomes operative on or before January 31</a:t>
            </a:r>
            <a:r>
              <a:rPr lang="en-US" sz="2400" b="0" baseline="30000" dirty="0">
                <a:latin typeface="Gill Sans MT" panose="020B0502020104020203" pitchFamily="34" charset="0"/>
              </a:rPr>
              <a:t>st</a:t>
            </a:r>
            <a:r>
              <a:rPr lang="en-US" sz="2400" b="0" dirty="0">
                <a:latin typeface="Gill Sans MT" panose="020B0502020104020203" pitchFamily="34" charset="0"/>
              </a:rPr>
              <a:t> in any calendar year, then the real property tax to be levied on such parcel for such calendar year shall be the whole of the annual tax based on the assessed value and the assessed value shall be carried on the real property assessment books for a period of 5 years from January 1</a:t>
            </a:r>
            <a:r>
              <a:rPr lang="en-US" sz="2400" b="0" baseline="30000" dirty="0">
                <a:latin typeface="Gill Sans MT" panose="020B0502020104020203" pitchFamily="34" charset="0"/>
              </a:rPr>
              <a:t>st</a:t>
            </a:r>
            <a:r>
              <a:rPr lang="en-US" sz="2400" b="0" dirty="0">
                <a:latin typeface="Gill Sans MT" panose="020B0502020104020203" pitchFamily="34" charset="0"/>
              </a:rPr>
              <a:t> of the then current calendar year.</a:t>
            </a:r>
          </a:p>
          <a:p>
            <a:pPr marL="347472" lvl="1" indent="-342900" algn="just">
              <a:buFont typeface="Arial" panose="020B0604020202020204" pitchFamily="34" charset="0"/>
              <a:buChar char="•"/>
            </a:pPr>
            <a:endParaRPr lang="en-US" sz="2400" b="0" dirty="0">
              <a:latin typeface="Gill Sans MT" panose="020B0502020104020203" pitchFamily="34" charset="0"/>
            </a:endParaRPr>
          </a:p>
          <a:p>
            <a:pPr marL="4572" lvl="1" algn="just"/>
            <a:endParaRPr lang="en-US" sz="2200" b="0" dirty="0">
              <a:latin typeface="Gill Sans MT" panose="020B0502020104020203" pitchFamily="34" charset="0"/>
            </a:endParaRP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26186713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12.1 Reassessment: Real Property Reassessment of 5-Year Term at Market Value</a:t>
            </a:r>
          </a:p>
        </p:txBody>
      </p:sp>
      <p:sp>
        <p:nvSpPr>
          <p:cNvPr id="7171" name="Rectangle 8"/>
          <p:cNvSpPr>
            <a:spLocks noChangeArrowheads="1"/>
          </p:cNvSpPr>
          <p:nvPr/>
        </p:nvSpPr>
        <p:spPr bwMode="auto">
          <a:xfrm>
            <a:off x="152400" y="1338858"/>
            <a:ext cx="9525000" cy="754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1900" b="0" dirty="0">
                <a:latin typeface="Gill Sans MT" panose="020B0502020104020203" pitchFamily="34" charset="0"/>
              </a:rPr>
              <a:t>Prior to the termination of any 5 year term during which the assessed value of a parcel of land, based upon market value, is carried on the real property assessment record books, a re-inspection of such parcel shall be made and a re-assessment of its assessed value shall be determined upon the basis of its then market value.</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The assessed value so determined upon such re-assessment shall be carried on the real property assessment record books for an additional 5 year term when notice thereof is given to the taxpayer on or before June 15</a:t>
            </a:r>
            <a:r>
              <a:rPr lang="en-US" sz="1900" b="0" baseline="30000" dirty="0">
                <a:latin typeface="Gill Sans MT" panose="020B0502020104020203" pitchFamily="34" charset="0"/>
              </a:rPr>
              <a:t>th</a:t>
            </a:r>
            <a:r>
              <a:rPr lang="en-US" sz="1900" b="0" dirty="0">
                <a:latin typeface="Gill Sans MT" panose="020B0502020104020203" pitchFamily="34" charset="0"/>
              </a:rPr>
              <a:t> of the succeeding calendar year.</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If no re-assessment of the assessed value of the parcel of land is so determined, then the prior assessed value shall continue as the basis for the levying of the annual rental property tax thereon, except that a taxpayer, on or before June 15</a:t>
            </a:r>
            <a:r>
              <a:rPr lang="en-US" sz="1900" b="0" baseline="30000" dirty="0">
                <a:latin typeface="Gill Sans MT" panose="020B0502020104020203" pitchFamily="34" charset="0"/>
              </a:rPr>
              <a:t>th</a:t>
            </a:r>
            <a:r>
              <a:rPr lang="en-US" sz="1900" b="0" dirty="0">
                <a:latin typeface="Gill Sans MT" panose="020B0502020104020203" pitchFamily="34" charset="0"/>
              </a:rPr>
              <a:t> of any year subsequent to the termination of any 5 year term, may serve and file an administrative appeal requesting a review of the assessed value of the parcel.</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A re-assessment of the assessed value of a parcel of land based on its market value may be made by the Commissioner General at any given time subsequent to the termination of any 5 year term.</a:t>
            </a:r>
          </a:p>
          <a:p>
            <a:pPr marL="347472" lvl="1" indent="-342900" algn="just">
              <a:buFont typeface="Arial" panose="020B0604020202020204" pitchFamily="34" charset="0"/>
              <a:buChar char="•"/>
            </a:pPr>
            <a:endParaRPr lang="en-US" sz="2400" b="0" dirty="0">
              <a:latin typeface="Gill Sans MT" panose="020B0502020104020203" pitchFamily="34" charset="0"/>
            </a:endParaRPr>
          </a:p>
          <a:p>
            <a:pPr marL="4572" lvl="1" algn="just"/>
            <a:endParaRPr lang="en-US" sz="2200" b="0" dirty="0">
              <a:latin typeface="Gill Sans MT" panose="020B0502020104020203" pitchFamily="34" charset="0"/>
            </a:endParaRP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167461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13.1 Depreciation: Determination of Depreciation for Real Property</a:t>
            </a:r>
          </a:p>
        </p:txBody>
      </p:sp>
      <p:sp>
        <p:nvSpPr>
          <p:cNvPr id="7171" name="Rectangle 8"/>
          <p:cNvSpPr>
            <a:spLocks noChangeArrowheads="1"/>
          </p:cNvSpPr>
          <p:nvPr/>
        </p:nvSpPr>
        <p:spPr bwMode="auto">
          <a:xfrm>
            <a:off x="152400" y="1219200"/>
            <a:ext cx="9525000" cy="7832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1900" b="0" dirty="0">
                <a:latin typeface="Gill Sans MT" panose="020B0502020104020203" pitchFamily="34" charset="0"/>
              </a:rPr>
              <a:t>The determination of depreciation for real property is the use of the Economic Age-Life Method for straight-line depreciation.</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The Economic Age-Life of a building, as per regulation, is 50 years.</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The Effective Age, the period in which an asset is depreciated, as per regulation, is 15 years.</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To determine the depreciation rate of the building or property can attract over 15 years is defined by the ratio of effective age to total economic life. </a:t>
            </a:r>
          </a:p>
          <a:p>
            <a:pPr marL="4572" lvl="1" algn="just"/>
            <a:r>
              <a:rPr lang="en-US" sz="1900" b="0" dirty="0">
                <a:latin typeface="Gill Sans MT" panose="020B0502020104020203" pitchFamily="34" charset="0"/>
              </a:rPr>
              <a:t>      That is, </a:t>
            </a:r>
          </a:p>
          <a:p>
            <a:pPr marL="4572" lvl="1" algn="just"/>
            <a:r>
              <a:rPr lang="en-US" sz="1900" b="0" dirty="0">
                <a:latin typeface="Gill Sans MT" panose="020B0502020104020203" pitchFamily="34" charset="0"/>
              </a:rPr>
              <a:t>      Depreciation Rate = Effective Age/Total Economic Life </a:t>
            </a:r>
          </a:p>
          <a:p>
            <a:pPr marL="4572" lvl="1" algn="just"/>
            <a:r>
              <a:rPr lang="en-US" sz="1900" b="0" dirty="0">
                <a:latin typeface="Gill Sans MT" panose="020B0502020104020203" pitchFamily="34" charset="0"/>
              </a:rPr>
              <a:t>                                     15 years/50 years = 30%</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The 30% represents a total depreciation rate of a building or property can attract over 15 years. This means 30% rate is to be spread over a 15 year period such that the </a:t>
            </a:r>
            <a:r>
              <a:rPr lang="en-US" sz="1900" dirty="0">
                <a:latin typeface="Gill Sans MT" panose="020B0502020104020203" pitchFamily="34" charset="0"/>
              </a:rPr>
              <a:t>annual depreciation rate</a:t>
            </a:r>
            <a:r>
              <a:rPr lang="en-US" sz="1900" b="0" dirty="0">
                <a:latin typeface="Gill Sans MT" panose="020B0502020104020203" pitchFamily="34" charset="0"/>
              </a:rPr>
              <a:t> becomes </a:t>
            </a:r>
            <a:r>
              <a:rPr lang="en-US" sz="1900" dirty="0">
                <a:latin typeface="Gill Sans MT" panose="020B0502020104020203" pitchFamily="34" charset="0"/>
              </a:rPr>
              <a:t>2%</a:t>
            </a:r>
            <a:r>
              <a:rPr lang="en-US" sz="1900" b="0" dirty="0">
                <a:latin typeface="Gill Sans MT" panose="020B0502020104020203" pitchFamily="34" charset="0"/>
              </a:rPr>
              <a:t>, which is 30%/15 years.</a:t>
            </a:r>
          </a:p>
          <a:p>
            <a:pPr marL="4572" lvl="1" algn="just"/>
            <a:endParaRPr lang="en-US" sz="1900" b="0" dirty="0">
              <a:latin typeface="Gill Sans MT" panose="020B0502020104020203" pitchFamily="34" charset="0"/>
            </a:endParaRPr>
          </a:p>
          <a:p>
            <a:pPr marL="347472" lvl="1" indent="-342900" algn="just">
              <a:buFont typeface="Arial" panose="020B0604020202020204" pitchFamily="34" charset="0"/>
              <a:buChar char="•"/>
            </a:pPr>
            <a:r>
              <a:rPr lang="en-US" sz="1900" b="0" dirty="0">
                <a:latin typeface="Gill Sans MT" panose="020B0502020104020203" pitchFamily="34" charset="0"/>
              </a:rPr>
              <a:t>This indicates that the Effective Age of the building is 30% of its Economic Life</a:t>
            </a:r>
          </a:p>
          <a:p>
            <a:pPr marL="4572" lvl="1" algn="just"/>
            <a:r>
              <a:rPr lang="en-US" sz="1900" b="0" dirty="0">
                <a:latin typeface="Gill Sans MT" panose="020B0502020104020203" pitchFamily="34" charset="0"/>
              </a:rPr>
              <a:t>      That is, Effective Age of the building = 0.30 x 50 years = 15 years</a:t>
            </a:r>
          </a:p>
          <a:p>
            <a:pPr marL="347472" lvl="1" indent="-342900" algn="just">
              <a:buFont typeface="Arial" panose="020B0604020202020204" pitchFamily="34" charset="0"/>
              <a:buChar char="•"/>
            </a:pPr>
            <a:endParaRPr lang="en-US" sz="2400" b="0" dirty="0">
              <a:latin typeface="Gill Sans MT" panose="020B0502020104020203" pitchFamily="34" charset="0"/>
            </a:endParaRPr>
          </a:p>
          <a:p>
            <a:pPr marL="4572" lvl="1" algn="just"/>
            <a:endParaRPr lang="en-US" sz="2200" b="0" dirty="0">
              <a:latin typeface="Gill Sans MT" panose="020B0502020104020203" pitchFamily="34" charset="0"/>
            </a:endParaRPr>
          </a:p>
          <a:p>
            <a:pPr marL="347472" lvl="1"/>
            <a:endParaRPr lang="en-US" sz="2200" b="0" dirty="0">
              <a:latin typeface="Gill Sans MT" panose="020B0502020104020203" pitchFamily="34" charset="0"/>
            </a:endParaRPr>
          </a:p>
          <a:p>
            <a:pPr marL="4572" lvl="1"/>
            <a:endParaRPr lang="en-US" sz="22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800" dirty="0"/>
          </a:p>
        </p:txBody>
      </p:sp>
    </p:spTree>
    <p:extLst>
      <p:ext uri="{BB962C8B-B14F-4D97-AF65-F5344CB8AC3E}">
        <p14:creationId xmlns:p14="http://schemas.microsoft.com/office/powerpoint/2010/main" val="2142542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14.1 Notice: Property Tax Bills (Assessment Notice)</a:t>
            </a:r>
          </a:p>
        </p:txBody>
      </p:sp>
      <p:sp>
        <p:nvSpPr>
          <p:cNvPr id="7171" name="Rectangle 8"/>
          <p:cNvSpPr>
            <a:spLocks noChangeArrowheads="1"/>
          </p:cNvSpPr>
          <p:nvPr/>
        </p:nvSpPr>
        <p:spPr bwMode="auto">
          <a:xfrm>
            <a:off x="324118" y="1219200"/>
            <a:ext cx="9048482" cy="7125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 lvl="1" algn="just"/>
            <a:r>
              <a:rPr lang="en-US" sz="2200" b="0" dirty="0">
                <a:latin typeface="Gill Sans MT" panose="020B0502020104020203" pitchFamily="34" charset="0"/>
              </a:rPr>
              <a:t>Real Property Tax Notice - a notification to taxpayer on the amount of annual tax levied as a result of an assessment.</a:t>
            </a:r>
          </a:p>
          <a:p>
            <a:pPr marL="4572" lvl="1" algn="just"/>
            <a:endParaRPr lang="en-US" sz="2200" b="0" dirty="0">
              <a:latin typeface="Gill Sans MT" panose="020B0502020104020203" pitchFamily="34" charset="0"/>
            </a:endParaRPr>
          </a:p>
          <a:p>
            <a:pPr marL="4572" lvl="1" algn="just"/>
            <a:r>
              <a:rPr lang="en-US" sz="2200" b="0" dirty="0">
                <a:latin typeface="Gill Sans MT" panose="020B0502020104020203" pitchFamily="34" charset="0"/>
              </a:rPr>
              <a:t>The Notice provides the following information: </a:t>
            </a:r>
          </a:p>
          <a:p>
            <a:pPr marL="3474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Property Identification Number (PIN) – a number assigned to each property to identify it for assessment and taxation purposes. It is located in the upper left portion of the Assessment and Tax Notice. </a:t>
            </a:r>
          </a:p>
          <a:p>
            <a:pPr marL="45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Owner of property – the persons who owns the property.</a:t>
            </a:r>
          </a:p>
          <a:p>
            <a:pPr marL="45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Location of property – Clear description of where the property is located</a:t>
            </a:r>
          </a:p>
          <a:p>
            <a:pPr marL="45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Issue date of the Notice – the date the Notice is issued.</a:t>
            </a:r>
          </a:p>
          <a:p>
            <a:pPr marL="4572" lvl="1" algn="just"/>
            <a:endParaRPr lang="en-US" sz="2200" b="0" dirty="0">
              <a:latin typeface="Gill Sans MT" panose="020B0502020104020203" pitchFamily="34" charset="0"/>
            </a:endParaRPr>
          </a:p>
          <a:p>
            <a:pPr marL="347472" lvl="1" indent="-342900" algn="just">
              <a:buFont typeface="Arial" panose="020B0604020202020204" pitchFamily="34" charset="0"/>
              <a:buChar char="•"/>
            </a:pPr>
            <a:r>
              <a:rPr lang="en-US" sz="2200" b="0" dirty="0">
                <a:latin typeface="Gill Sans MT" panose="020B0502020104020203" pitchFamily="34" charset="0"/>
              </a:rPr>
              <a:t>Current valuation – is the current assessed true value of the property.</a:t>
            </a:r>
          </a:p>
          <a:p>
            <a:pPr marL="4572" lvl="1"/>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marL="347472" lvl="1"/>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lvl="1"/>
            <a:endParaRPr lang="en-US" sz="1500" b="0" dirty="0">
              <a:latin typeface="Gill Sans MT" panose="020B0502020104020203" pitchFamily="34" charset="0"/>
            </a:endParaRPr>
          </a:p>
          <a:p>
            <a:pPr lvl="1"/>
            <a:endParaRPr lang="en-US" sz="1500" dirty="0"/>
          </a:p>
        </p:txBody>
      </p:sp>
    </p:spTree>
    <p:extLst>
      <p:ext uri="{BB962C8B-B14F-4D97-AF65-F5344CB8AC3E}">
        <p14:creationId xmlns:p14="http://schemas.microsoft.com/office/powerpoint/2010/main" val="2230747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14.2 Notice: Property Tax Bills (Assessment Notice)</a:t>
            </a:r>
          </a:p>
        </p:txBody>
      </p:sp>
      <p:sp>
        <p:nvSpPr>
          <p:cNvPr id="7171" name="Rectangle 8"/>
          <p:cNvSpPr>
            <a:spLocks noChangeArrowheads="1"/>
          </p:cNvSpPr>
          <p:nvPr/>
        </p:nvSpPr>
        <p:spPr bwMode="auto">
          <a:xfrm>
            <a:off x="304800" y="1284030"/>
            <a:ext cx="8839200"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400" b="0" dirty="0">
                <a:latin typeface="Gill Sans MT" panose="020B0502020104020203" pitchFamily="34" charset="0"/>
              </a:rPr>
              <a:t>Applicable tax rate – is the rate applied on an assessed value and payable as property tax.</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r>
              <a:rPr lang="en-US" sz="2400" b="0" dirty="0">
                <a:latin typeface="Gill Sans MT" panose="020B0502020104020203" pitchFamily="34" charset="0"/>
              </a:rPr>
              <a:t>Tax for the year – an assessment of real property at its real and true value.  </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r>
              <a:rPr lang="en-US" sz="2400" b="0" dirty="0">
                <a:latin typeface="Gill Sans MT" panose="020B0502020104020203" pitchFamily="34" charset="0"/>
              </a:rPr>
              <a:t>Arrears – an arrears due is an unpaid taxes and/or interest and penalty from previous years.</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r>
              <a:rPr lang="en-US" sz="2400" b="0" dirty="0">
                <a:latin typeface="Gill Sans MT" panose="020B0502020104020203" pitchFamily="34" charset="0"/>
              </a:rPr>
              <a:t>Balance due – the current taxes due and payable including tax arrears.</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r>
              <a:rPr lang="en-US" sz="2400" b="0" dirty="0">
                <a:latin typeface="Gill Sans MT" panose="020B0502020104020203" pitchFamily="34" charset="0"/>
              </a:rPr>
              <a:t>Tax Statements – an advice issue to inform taxpayer that payment is past due.</a:t>
            </a: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3474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400" dirty="0"/>
          </a:p>
        </p:txBody>
      </p:sp>
    </p:spTree>
    <p:extLst>
      <p:ext uri="{BB962C8B-B14F-4D97-AF65-F5344CB8AC3E}">
        <p14:creationId xmlns:p14="http://schemas.microsoft.com/office/powerpoint/2010/main" val="358671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15.1 Determination: Notice of Determination</a:t>
            </a:r>
          </a:p>
        </p:txBody>
      </p:sp>
      <p:sp>
        <p:nvSpPr>
          <p:cNvPr id="7171" name="Rectangle 8"/>
          <p:cNvSpPr>
            <a:spLocks noChangeArrowheads="1"/>
          </p:cNvSpPr>
          <p:nvPr/>
        </p:nvSpPr>
        <p:spPr bwMode="auto">
          <a:xfrm>
            <a:off x="304800" y="1489293"/>
            <a:ext cx="84582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400" b="0" dirty="0">
                <a:latin typeface="Gill Sans MT" panose="020B0502020104020203" pitchFamily="34" charset="0"/>
              </a:rPr>
              <a:t>All determinations or decisions made by the Commissioner General is subject to procedures.</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r>
              <a:rPr lang="en-US" sz="2400" b="0" dirty="0">
                <a:latin typeface="Gill Sans MT" panose="020B0502020104020203" pitchFamily="34" charset="0"/>
              </a:rPr>
              <a:t>When a notice of determination is issued to taxpayer for tax due for a tax period including penalty and interest, that determination becomes final, 30 days after the date of the notice of determination. </a:t>
            </a:r>
          </a:p>
          <a:p>
            <a:pPr marL="4572" lvl="1" algn="just"/>
            <a:endParaRPr lang="en-US" sz="2400" b="0" dirty="0">
              <a:latin typeface="Gill Sans MT" panose="020B0502020104020203" pitchFamily="34" charset="0"/>
            </a:endParaRPr>
          </a:p>
          <a:p>
            <a:pPr marL="347472" lvl="1" indent="-342900" algn="just">
              <a:buFont typeface="Arial" panose="020B0604020202020204" pitchFamily="34" charset="0"/>
              <a:buChar char="•"/>
            </a:pPr>
            <a:r>
              <a:rPr lang="en-US" sz="2400" b="0" dirty="0">
                <a:latin typeface="Gill Sans MT" panose="020B0502020104020203" pitchFamily="34" charset="0"/>
              </a:rPr>
              <a:t>The date of the notice of determination is determined from the date that it is delivered in person to the taxpayer (or the taxpayer’s agent), or the date it is sent (by an approved delivery services such as DHL, EMS and any other services designated.</a:t>
            </a: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3474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400" dirty="0"/>
          </a:p>
        </p:txBody>
      </p:sp>
    </p:spTree>
    <p:extLst>
      <p:ext uri="{BB962C8B-B14F-4D97-AF65-F5344CB8AC3E}">
        <p14:creationId xmlns:p14="http://schemas.microsoft.com/office/powerpoint/2010/main" val="34499740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16.1 Closure: Temporary Closure of Business</a:t>
            </a:r>
          </a:p>
        </p:txBody>
      </p:sp>
      <p:sp>
        <p:nvSpPr>
          <p:cNvPr id="7171" name="Rectangle 8"/>
          <p:cNvSpPr>
            <a:spLocks noChangeArrowheads="1"/>
          </p:cNvSpPr>
          <p:nvPr/>
        </p:nvSpPr>
        <p:spPr bwMode="auto">
          <a:xfrm>
            <a:off x="381000" y="1447800"/>
            <a:ext cx="8534400"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400" b="0" dirty="0">
                <a:latin typeface="Gill Sans MT" panose="020B0502020104020203" pitchFamily="34" charset="0"/>
              </a:rPr>
              <a:t>When a taxpayer fails to pay tax on the due date and, after receiving a 72-hour warning notice, fails to contact the LRA to make arrangements for payment, or for the purpose of spot audit, or is unable upon request to present books and records for inspection as required, the Commissioner General may lock and seal the person’s place of business and keep it closed for not more than 5 days for the purpose of examination of taxpayer records, audit, and provision of advice to the taxpayer concerning compliance with tax obligations; and the decision of the Commissioner General to do so is a determination and subject to the emergency hearing procedure for taxpayer protest.</a:t>
            </a: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3474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400" dirty="0"/>
          </a:p>
        </p:txBody>
      </p:sp>
    </p:spTree>
    <p:extLst>
      <p:ext uri="{BB962C8B-B14F-4D97-AF65-F5344CB8AC3E}">
        <p14:creationId xmlns:p14="http://schemas.microsoft.com/office/powerpoint/2010/main" val="1431937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17.1 Lien: Lien for Taxes</a:t>
            </a:r>
          </a:p>
        </p:txBody>
      </p:sp>
      <p:sp>
        <p:nvSpPr>
          <p:cNvPr id="7171" name="Rectangle 8"/>
          <p:cNvSpPr>
            <a:spLocks noChangeArrowheads="1"/>
          </p:cNvSpPr>
          <p:nvPr/>
        </p:nvSpPr>
        <p:spPr bwMode="auto">
          <a:xfrm>
            <a:off x="304800" y="1371600"/>
            <a:ext cx="9067800" cy="821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100" b="0" dirty="0">
                <a:latin typeface="Gill Sans MT" panose="020B0502020104020203" pitchFamily="34" charset="0"/>
              </a:rPr>
              <a:t>If the tax debtor fails to pay tax that is due and payable as stated in an assessment notice, a tax lien is created in favor of the Government of Liberia upon the property of a tax debtor. </a:t>
            </a:r>
          </a:p>
          <a:p>
            <a:pPr marL="4572" lvl="1" algn="just"/>
            <a:endParaRPr lang="en-US" sz="2100" b="0" dirty="0">
              <a:latin typeface="Gill Sans MT" panose="020B0502020104020203" pitchFamily="34" charset="0"/>
            </a:endParaRPr>
          </a:p>
          <a:p>
            <a:pPr marL="347472" lvl="1" indent="-342900" algn="just">
              <a:buFont typeface="Arial" panose="020B0604020202020204" pitchFamily="34" charset="0"/>
              <a:buChar char="•"/>
            </a:pPr>
            <a:r>
              <a:rPr lang="en-US" sz="2100" b="0" dirty="0">
                <a:latin typeface="Gill Sans MT" panose="020B0502020104020203" pitchFamily="34" charset="0"/>
              </a:rPr>
              <a:t>For a lien to be created/perfected, the Commissioner General must served the tax debtor with a notice in writing specifying the tax debtor, the tax debtor’s tax identification number, the property subject to the lien, the extent of the lien (the principal amount of the tax due plus interest accruing and any other costs of lien and sale), the tax to which the lien relates, details regarding the Commissioner General power to sell property subject to the lien, and a statement of the taxpayer’s rights.</a:t>
            </a:r>
          </a:p>
          <a:p>
            <a:pPr marL="4572" lvl="1" algn="just"/>
            <a:endParaRPr lang="en-US" sz="2100" b="0" dirty="0">
              <a:latin typeface="Gill Sans MT" panose="020B0502020104020203" pitchFamily="34" charset="0"/>
            </a:endParaRPr>
          </a:p>
          <a:p>
            <a:pPr marL="347472" lvl="1" indent="-342900" algn="just">
              <a:buFont typeface="Arial" panose="020B0604020202020204" pitchFamily="34" charset="0"/>
              <a:buChar char="•"/>
            </a:pPr>
            <a:r>
              <a:rPr lang="en-US" sz="2100" b="0" dirty="0">
                <a:latin typeface="Gill Sans MT" panose="020B0502020104020203" pitchFamily="34" charset="0"/>
              </a:rPr>
              <a:t>The lien must be effected, in the case of land and buildings, the Commissioner General files an application to register the lien by applying to the court of proper jurisdiction and wherein the court shall, without fee, register the lien referred to on the title of the land or buildings.</a:t>
            </a:r>
          </a:p>
          <a:p>
            <a:pPr marL="4572" lvl="1" algn="just"/>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marL="347472" lvl="1"/>
            <a:endParaRPr lang="en-US" sz="2400" b="0" dirty="0">
              <a:latin typeface="Gill Sans MT" panose="020B0502020104020203" pitchFamily="34" charset="0"/>
            </a:endParaRPr>
          </a:p>
          <a:p>
            <a:pPr marL="4572" lvl="1"/>
            <a:endParaRPr lang="en-US" sz="2400" b="0" dirty="0">
              <a:latin typeface="Gill Sans MT" panose="020B0502020104020203" pitchFamily="34" charset="0"/>
            </a:endParaRPr>
          </a:p>
          <a:p>
            <a:pPr lvl="1"/>
            <a:endParaRPr lang="en-US" sz="2400" b="0" dirty="0">
              <a:latin typeface="Gill Sans MT" panose="020B0502020104020203" pitchFamily="34" charset="0"/>
            </a:endParaRPr>
          </a:p>
          <a:p>
            <a:pPr lvl="1"/>
            <a:endParaRPr lang="en-US" sz="2400" dirty="0"/>
          </a:p>
        </p:txBody>
      </p:sp>
    </p:spTree>
    <p:extLst>
      <p:ext uri="{BB962C8B-B14F-4D97-AF65-F5344CB8AC3E}">
        <p14:creationId xmlns:p14="http://schemas.microsoft.com/office/powerpoint/2010/main" val="730622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4"/>
          <p:cNvSpPr>
            <a:spLocks noGrp="1"/>
          </p:cNvSpPr>
          <p:nvPr>
            <p:ph type="title"/>
          </p:nvPr>
        </p:nvSpPr>
        <p:spPr>
          <a:xfrm>
            <a:off x="152400" y="76200"/>
            <a:ext cx="9525000" cy="914400"/>
          </a:xfrm>
        </p:spPr>
        <p:txBody>
          <a:bodyPr/>
          <a:lstStyle/>
          <a:p>
            <a:r>
              <a:rPr lang="en-US" sz="3200" dirty="0">
                <a:latin typeface="Gill Sans MT" panose="020B0502020104020203" pitchFamily="34" charset="0"/>
              </a:rPr>
              <a:t>18.1 Seizure &amp; Sale: Seizure and Sale of Assets</a:t>
            </a:r>
          </a:p>
        </p:txBody>
      </p:sp>
      <p:sp>
        <p:nvSpPr>
          <p:cNvPr id="7171" name="Rectangle 8"/>
          <p:cNvSpPr>
            <a:spLocks noChangeArrowheads="1"/>
          </p:cNvSpPr>
          <p:nvPr/>
        </p:nvSpPr>
        <p:spPr bwMode="auto">
          <a:xfrm>
            <a:off x="304800" y="1295400"/>
            <a:ext cx="9220200" cy="743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7472" lvl="1" indent="-342900" algn="just">
              <a:buFont typeface="Arial" panose="020B0604020202020204" pitchFamily="34" charset="0"/>
              <a:buChar char="•"/>
            </a:pPr>
            <a:r>
              <a:rPr lang="en-US" sz="2100" b="0" dirty="0">
                <a:latin typeface="Gill Sans MT" panose="020B0502020104020203" pitchFamily="34" charset="0"/>
              </a:rPr>
              <a:t>The Commissioner General may notify a tax debtor (owner of property/person in custody of the property) in writing of the Commissioner General’s intention to seize and sell property held by the debtor including proposed method and timing of sale; and for tangible property, the manner and place in which the Commissioner General intends to take possession of the property, which is subject to a tax lien. </a:t>
            </a:r>
          </a:p>
          <a:p>
            <a:pPr marL="4572" lvl="1" algn="just"/>
            <a:endParaRPr lang="en-US" sz="2100" b="0" dirty="0">
              <a:latin typeface="Gill Sans MT" panose="020B0502020104020203" pitchFamily="34" charset="0"/>
            </a:endParaRPr>
          </a:p>
          <a:p>
            <a:pPr marL="347472" lvl="1" indent="-342900" algn="just">
              <a:buFont typeface="Arial" panose="020B0604020202020204" pitchFamily="34" charset="0"/>
              <a:buChar char="•"/>
            </a:pPr>
            <a:r>
              <a:rPr lang="en-US" sz="2100" b="0" dirty="0">
                <a:latin typeface="Gill Sans MT" panose="020B0502020104020203" pitchFamily="34" charset="0"/>
              </a:rPr>
              <a:t>The Commissioner General may place the notice on the owner’s business premises; or if the Commissioner General does not have sufficient information to identify the person on whom the notice should be served, the Commissioner General may published the notice in a local daily newspaper (within two days of seizure) identifying the items seized and stating the location at which seizure was made.</a:t>
            </a:r>
          </a:p>
          <a:p>
            <a:pPr marL="4572" lvl="1" algn="just"/>
            <a:endParaRPr lang="en-US" sz="2100" b="0" dirty="0">
              <a:latin typeface="Gill Sans MT" panose="020B0502020104020203" pitchFamily="34" charset="0"/>
            </a:endParaRPr>
          </a:p>
          <a:p>
            <a:pPr marL="347472" lvl="1" indent="-342900" algn="just">
              <a:buFont typeface="Arial" panose="020B0604020202020204" pitchFamily="34" charset="0"/>
              <a:buChar char="•"/>
            </a:pPr>
            <a:r>
              <a:rPr lang="en-US" sz="2100" b="0" dirty="0">
                <a:latin typeface="Gill Sans MT" panose="020B0502020104020203" pitchFamily="34" charset="0"/>
              </a:rPr>
              <a:t>The Commissioner General may take possession of the tangible property referred to in the notice after it is served and may sell the property by public auction or in such manner as appropriate.</a:t>
            </a:r>
          </a:p>
          <a:p>
            <a:pPr marL="4572" lvl="1" algn="just"/>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marL="347472" lvl="1"/>
            <a:endParaRPr lang="en-US" sz="1500" b="0" dirty="0">
              <a:latin typeface="Gill Sans MT" panose="020B0502020104020203" pitchFamily="34" charset="0"/>
            </a:endParaRPr>
          </a:p>
          <a:p>
            <a:pPr marL="4572" lvl="1"/>
            <a:endParaRPr lang="en-US" sz="1500" b="0" dirty="0">
              <a:latin typeface="Gill Sans MT" panose="020B0502020104020203" pitchFamily="34" charset="0"/>
            </a:endParaRPr>
          </a:p>
          <a:p>
            <a:pPr lvl="1"/>
            <a:endParaRPr lang="en-US" sz="1500" b="0" dirty="0">
              <a:latin typeface="Gill Sans MT" panose="020B0502020104020203" pitchFamily="34" charset="0"/>
            </a:endParaRPr>
          </a:p>
          <a:p>
            <a:pPr lvl="1"/>
            <a:endParaRPr lang="en-US" sz="1500" dirty="0"/>
          </a:p>
        </p:txBody>
      </p:sp>
    </p:spTree>
    <p:extLst>
      <p:ext uri="{BB962C8B-B14F-4D97-AF65-F5344CB8AC3E}">
        <p14:creationId xmlns:p14="http://schemas.microsoft.com/office/powerpoint/2010/main" val="4039607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ChangeArrowheads="1"/>
          </p:cNvSpPr>
          <p:nvPr/>
        </p:nvSpPr>
        <p:spPr bwMode="auto">
          <a:xfrm>
            <a:off x="1651000" y="2590801"/>
            <a:ext cx="62738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en-US" dirty="0"/>
          </a:p>
          <a:p>
            <a:pPr algn="ctr"/>
            <a:endParaRPr lang="en-US" dirty="0"/>
          </a:p>
          <a:p>
            <a:pPr algn="ctr"/>
            <a:endParaRPr lang="en-US" dirty="0"/>
          </a:p>
          <a:p>
            <a:pPr algn="ctr"/>
            <a:r>
              <a:rPr lang="en-US" sz="2400" dirty="0">
                <a:latin typeface="Gill Sans MT" panose="020B0502020104020203" pitchFamily="34" charset="0"/>
              </a:rPr>
              <a:t>Thank You!</a:t>
            </a:r>
          </a:p>
          <a:p>
            <a:pPr algn="ctr"/>
            <a:endParaRPr lang="en-US" dirty="0"/>
          </a:p>
          <a:p>
            <a:pPr algn="ctr"/>
            <a:endParaRPr lang="en-US" dirty="0"/>
          </a:p>
          <a:p>
            <a:pPr algn="ctr"/>
            <a:endParaRPr lang="en-US" dirty="0"/>
          </a:p>
          <a:p>
            <a:pPr algn="ctr"/>
            <a:endParaRPr lang="en-US" dirty="0"/>
          </a:p>
          <a:p>
            <a:pPr algn="ctr"/>
            <a:endParaRPr lang="en-US" dirty="0"/>
          </a:p>
        </p:txBody>
      </p:sp>
      <p:sp>
        <p:nvSpPr>
          <p:cNvPr id="4" name="Title 3">
            <a:extLst>
              <a:ext uri="{FF2B5EF4-FFF2-40B4-BE49-F238E27FC236}">
                <a16:creationId xmlns:a16="http://schemas.microsoft.com/office/drawing/2014/main" id="{59E5B67B-805E-429D-BDDD-A81C5D3A45AE}"/>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900085244"/>
      </p:ext>
    </p:extLst>
  </p:cSld>
  <p:clrMapOvr>
    <a:masterClrMapping/>
  </p:clrMapOvr>
</p:sld>
</file>

<file path=ppt/theme/theme1.xml><?xml version="1.0" encoding="utf-8"?>
<a:theme xmlns:a="http://schemas.openxmlformats.org/drawingml/2006/main" name="EGPSS Powerpoint Presentation">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676400" marR="0" indent="-304800" algn="l" defTabSz="914400" rtl="0" eaLnBrk="1" fontAlgn="base" latinLnBrk="0" hangingPunct="1">
          <a:lnSpc>
            <a:spcPct val="100000"/>
          </a:lnSpc>
          <a:spcBef>
            <a:spcPct val="20000"/>
          </a:spcBef>
          <a:spcAft>
            <a:spcPct val="0"/>
          </a:spcAft>
          <a:buClrTx/>
          <a:buSzTx/>
          <a:buFont typeface="Wingdings" pitchFamily="2" charset="2"/>
          <a:buChar char="§"/>
          <a:tabLst/>
          <a:defRPr kumimoji="0" lang="en-US" sz="1400" b="1" i="0" u="none" strike="noStrike" cap="none" normalizeH="0" baseline="0" smtClean="0">
            <a:ln>
              <a:noFill/>
            </a:ln>
            <a:solidFill>
              <a:schemeClr val="tx1"/>
            </a:solidFill>
            <a:effectLst/>
            <a:latin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EGPSS Powerpoint Presentation</Template>
  <TotalTime>14127</TotalTime>
  <Words>3292</Words>
  <Application>Microsoft Office PowerPoint</Application>
  <PresentationFormat>A4 Paper (210x297 mm)</PresentationFormat>
  <Paragraphs>283</Paragraphs>
  <Slides>30</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Gill Sans MT</vt:lpstr>
      <vt:lpstr>Times</vt:lpstr>
      <vt:lpstr>Wingdings</vt:lpstr>
      <vt:lpstr>EGPSS Powerpoint Presentation</vt:lpstr>
      <vt:lpstr>LRA Practitioner Training Module XII</vt:lpstr>
      <vt:lpstr>CONTENTS</vt:lpstr>
      <vt:lpstr>CONTENTS</vt:lpstr>
      <vt:lpstr>1.1 Legal Basis: Taxation</vt:lpstr>
      <vt:lpstr>2.1 Filing: Real Property tax requirement </vt:lpstr>
      <vt:lpstr>2.2 Filing: Real Property tax requirement &amp; due date</vt:lpstr>
      <vt:lpstr>3.1 Exempt: Properties Exempt from Real Property Taxes</vt:lpstr>
      <vt:lpstr>3.2 Exempt: Properties Exempt from Real Property Taxes</vt:lpstr>
      <vt:lpstr>4.1 Payment: Payment of tax &amp; due date  </vt:lpstr>
      <vt:lpstr>4.2 Payment: Extension of time to pay tax </vt:lpstr>
      <vt:lpstr>5.1 Penalties: General introduction</vt:lpstr>
      <vt:lpstr>5.2 Penalties: Penalties under the LRC</vt:lpstr>
      <vt:lpstr>5.3 Penalties: Late payment of tax amount</vt:lpstr>
      <vt:lpstr>5.4 Penalties: Calculation of penalty for failure to pay</vt:lpstr>
      <vt:lpstr>6.3 Interest: Late payment of tax amount</vt:lpstr>
      <vt:lpstr>6.4 Interest: Calculation of interest for failure to pay </vt:lpstr>
      <vt:lpstr>11.1 Assessments: Tax Payable</vt:lpstr>
      <vt:lpstr>11.2 Assessments: Jeopardy</vt:lpstr>
      <vt:lpstr>11.3 Assessments: Real Property Assessment at Market Value on Inspection</vt:lpstr>
      <vt:lpstr>11.4 Assessments: Real Property Assessment at Market Value on Inspection</vt:lpstr>
      <vt:lpstr>11.5 Assessments: Real Property Assessment at Market Value on Inspection</vt:lpstr>
      <vt:lpstr>12.1 Reassessment: Real Property Reassessment of 5-Year Term at Market Value</vt:lpstr>
      <vt:lpstr>13.1 Depreciation: Determination of Depreciation for Real Property</vt:lpstr>
      <vt:lpstr>14.1 Notice: Property Tax Bills (Assessment Notice)</vt:lpstr>
      <vt:lpstr>14.2 Notice: Property Tax Bills (Assessment Notice)</vt:lpstr>
      <vt:lpstr>15.1 Determination: Notice of Determination</vt:lpstr>
      <vt:lpstr>16.1 Closure: Temporary Closure of Business</vt:lpstr>
      <vt:lpstr>17.1 Lien: Lien for Taxes</vt:lpstr>
      <vt:lpstr>18.1 Seizure &amp; Sale: Seizure and Sale of Assets</vt:lpstr>
      <vt:lpstr>PowerPoint Presentation</vt:lpstr>
    </vt:vector>
  </TitlesOfParts>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SAMPLE TITLE</dc:title>
  <dc:creator>Khadka, Rup</dc:creator>
  <cp:lastModifiedBy>Darlingston Talery</cp:lastModifiedBy>
  <cp:revision>382</cp:revision>
  <cp:lastPrinted>2012-08-03T08:09:57Z</cp:lastPrinted>
  <dcterms:created xsi:type="dcterms:W3CDTF">2012-07-28T05:21:12Z</dcterms:created>
  <dcterms:modified xsi:type="dcterms:W3CDTF">2021-07-23T10:03:04Z</dcterms:modified>
</cp:coreProperties>
</file>