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9"/>
  </p:notesMasterIdLst>
  <p:sldIdLst>
    <p:sldId id="256" r:id="rId2"/>
    <p:sldId id="259" r:id="rId3"/>
    <p:sldId id="349" r:id="rId4"/>
    <p:sldId id="257" r:id="rId5"/>
    <p:sldId id="292" r:id="rId6"/>
    <p:sldId id="267" r:id="rId7"/>
    <p:sldId id="293" r:id="rId8"/>
    <p:sldId id="334" r:id="rId9"/>
    <p:sldId id="261" r:id="rId10"/>
    <p:sldId id="312" r:id="rId11"/>
    <p:sldId id="322" r:id="rId12"/>
    <p:sldId id="323" r:id="rId13"/>
    <p:sldId id="324" r:id="rId14"/>
    <p:sldId id="327" r:id="rId15"/>
    <p:sldId id="326" r:id="rId16"/>
    <p:sldId id="295" r:id="rId17"/>
    <p:sldId id="300" r:id="rId18"/>
    <p:sldId id="301" r:id="rId19"/>
    <p:sldId id="325" r:id="rId20"/>
    <p:sldId id="298" r:id="rId21"/>
    <p:sldId id="297" r:id="rId22"/>
    <p:sldId id="302" r:id="rId23"/>
    <p:sldId id="303" r:id="rId24"/>
    <p:sldId id="310" r:id="rId25"/>
    <p:sldId id="311" r:id="rId26"/>
    <p:sldId id="336" r:id="rId27"/>
    <p:sldId id="338" r:id="rId28"/>
    <p:sldId id="335" r:id="rId29"/>
    <p:sldId id="340" r:id="rId30"/>
    <p:sldId id="337" r:id="rId31"/>
    <p:sldId id="341" r:id="rId32"/>
    <p:sldId id="339" r:id="rId33"/>
    <p:sldId id="343" r:id="rId34"/>
    <p:sldId id="342" r:id="rId35"/>
    <p:sldId id="344" r:id="rId36"/>
    <p:sldId id="345" r:id="rId37"/>
    <p:sldId id="332" r:id="rId38"/>
    <p:sldId id="304" r:id="rId39"/>
    <p:sldId id="346" r:id="rId40"/>
    <p:sldId id="305" r:id="rId41"/>
    <p:sldId id="347" r:id="rId42"/>
    <p:sldId id="348" r:id="rId43"/>
    <p:sldId id="333" r:id="rId44"/>
    <p:sldId id="307" r:id="rId45"/>
    <p:sldId id="331" r:id="rId46"/>
    <p:sldId id="308" r:id="rId47"/>
    <p:sldId id="306" r:id="rId48"/>
    <p:sldId id="309" r:id="rId49"/>
    <p:sldId id="313" r:id="rId50"/>
    <p:sldId id="314" r:id="rId51"/>
    <p:sldId id="315" r:id="rId52"/>
    <p:sldId id="316" r:id="rId53"/>
    <p:sldId id="318" r:id="rId54"/>
    <p:sldId id="319" r:id="rId55"/>
    <p:sldId id="352" r:id="rId56"/>
    <p:sldId id="353" r:id="rId57"/>
    <p:sldId id="355" r:id="rId58"/>
    <p:sldId id="356" r:id="rId59"/>
    <p:sldId id="354" r:id="rId60"/>
    <p:sldId id="350" r:id="rId61"/>
    <p:sldId id="357" r:id="rId62"/>
    <p:sldId id="351" r:id="rId63"/>
    <p:sldId id="358" r:id="rId64"/>
    <p:sldId id="359" r:id="rId65"/>
    <p:sldId id="329" r:id="rId66"/>
    <p:sldId id="328" r:id="rId67"/>
    <p:sldId id="282" r:id="rId6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426" autoAdjust="0"/>
    <p:restoredTop sz="94660"/>
  </p:normalViewPr>
  <p:slideViewPr>
    <p:cSldViewPr snapToGrid="0">
      <p:cViewPr varScale="1">
        <p:scale>
          <a:sx n="74" d="100"/>
          <a:sy n="74" d="100"/>
        </p:scale>
        <p:origin x="27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B12E22-3928-4F9B-AE9F-6D05CCFB48F1}" type="doc">
      <dgm:prSet loTypeId="urn:microsoft.com/office/officeart/2005/8/layout/arrow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26E7A2F-D44D-434B-B41A-E41958FB1963}">
      <dgm:prSet phldrT="[Text]"/>
      <dgm:spPr/>
      <dgm:t>
        <a:bodyPr/>
        <a:lstStyle/>
        <a:p>
          <a:endParaRPr lang="en-US" dirty="0"/>
        </a:p>
      </dgm:t>
    </dgm:pt>
    <dgm:pt modelId="{A88EC3BD-D564-48AB-9B8B-A35945EB3899}" type="parTrans" cxnId="{C0B365EC-2C5A-4740-B5A5-31145AD6E661}">
      <dgm:prSet/>
      <dgm:spPr/>
      <dgm:t>
        <a:bodyPr/>
        <a:lstStyle/>
        <a:p>
          <a:endParaRPr lang="en-US"/>
        </a:p>
      </dgm:t>
    </dgm:pt>
    <dgm:pt modelId="{C59ABFE6-3149-4D9C-AABD-C5CCDF1FEEC5}" type="sibTrans" cxnId="{C0B365EC-2C5A-4740-B5A5-31145AD6E661}">
      <dgm:prSet/>
      <dgm:spPr/>
      <dgm:t>
        <a:bodyPr/>
        <a:lstStyle/>
        <a:p>
          <a:endParaRPr lang="en-US"/>
        </a:p>
      </dgm:t>
    </dgm:pt>
    <dgm:pt modelId="{A1732B07-E037-4797-9C2F-112A4FB41F0B}">
      <dgm:prSet phldrT="[Text]"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F1C46013-EAE0-4527-B4F7-143AD04633AE}" type="parTrans" cxnId="{7888A802-C5E4-4577-A7C7-3D253C7943CE}">
      <dgm:prSet/>
      <dgm:spPr/>
      <dgm:t>
        <a:bodyPr/>
        <a:lstStyle/>
        <a:p>
          <a:endParaRPr lang="en-US"/>
        </a:p>
      </dgm:t>
    </dgm:pt>
    <dgm:pt modelId="{D3916E40-A0EC-4005-B64A-2BE9556C6124}" type="sibTrans" cxnId="{7888A802-C5E4-4577-A7C7-3D253C7943CE}">
      <dgm:prSet/>
      <dgm:spPr/>
      <dgm:t>
        <a:bodyPr/>
        <a:lstStyle/>
        <a:p>
          <a:endParaRPr lang="en-US"/>
        </a:p>
      </dgm:t>
    </dgm:pt>
    <dgm:pt modelId="{C2DC22BA-1CE7-4AD9-A54E-B25728EE0FB4}" type="pres">
      <dgm:prSet presAssocID="{78B12E22-3928-4F9B-AE9F-6D05CCFB48F1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475E24A-4D1D-4826-8C59-59EC1CFA00F8}" type="pres">
      <dgm:prSet presAssocID="{78B12E22-3928-4F9B-AE9F-6D05CCFB48F1}" presName="ribbon" presStyleLbl="node1" presStyleIdx="0" presStyleCnt="1" custLinFactNeighborX="8398"/>
      <dgm:spPr/>
    </dgm:pt>
    <dgm:pt modelId="{06E4EACD-240C-4BF4-AB13-FA29DA98773A}" type="pres">
      <dgm:prSet presAssocID="{78B12E22-3928-4F9B-AE9F-6D05CCFB48F1}" presName="lef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79B04A-268F-4676-98B6-39C1A1F7ABE5}" type="pres">
      <dgm:prSet presAssocID="{78B12E22-3928-4F9B-AE9F-6D05CCFB48F1}" presName="righ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0B365EC-2C5A-4740-B5A5-31145AD6E661}" srcId="{78B12E22-3928-4F9B-AE9F-6D05CCFB48F1}" destId="{326E7A2F-D44D-434B-B41A-E41958FB1963}" srcOrd="0" destOrd="0" parTransId="{A88EC3BD-D564-48AB-9B8B-A35945EB3899}" sibTransId="{C59ABFE6-3149-4D9C-AABD-C5CCDF1FEEC5}"/>
    <dgm:cxn modelId="{DCAAF922-DDE3-46BF-A07E-03CEC3CF857C}" type="presOf" srcId="{78B12E22-3928-4F9B-AE9F-6D05CCFB48F1}" destId="{C2DC22BA-1CE7-4AD9-A54E-B25728EE0FB4}" srcOrd="0" destOrd="0" presId="urn:microsoft.com/office/officeart/2005/8/layout/arrow6"/>
    <dgm:cxn modelId="{7888A802-C5E4-4577-A7C7-3D253C7943CE}" srcId="{78B12E22-3928-4F9B-AE9F-6D05CCFB48F1}" destId="{A1732B07-E037-4797-9C2F-112A4FB41F0B}" srcOrd="1" destOrd="0" parTransId="{F1C46013-EAE0-4527-B4F7-143AD04633AE}" sibTransId="{D3916E40-A0EC-4005-B64A-2BE9556C6124}"/>
    <dgm:cxn modelId="{08618AF3-6412-4060-9BA0-9C790E7E642B}" type="presOf" srcId="{A1732B07-E037-4797-9C2F-112A4FB41F0B}" destId="{6C79B04A-268F-4676-98B6-39C1A1F7ABE5}" srcOrd="0" destOrd="0" presId="urn:microsoft.com/office/officeart/2005/8/layout/arrow6"/>
    <dgm:cxn modelId="{BC5C7CB2-28B6-4128-947A-91B03465B70A}" type="presOf" srcId="{326E7A2F-D44D-434B-B41A-E41958FB1963}" destId="{06E4EACD-240C-4BF4-AB13-FA29DA98773A}" srcOrd="0" destOrd="0" presId="urn:microsoft.com/office/officeart/2005/8/layout/arrow6"/>
    <dgm:cxn modelId="{BBECB204-2F5C-457F-897D-C0CCA48DBAD5}" type="presParOf" srcId="{C2DC22BA-1CE7-4AD9-A54E-B25728EE0FB4}" destId="{1475E24A-4D1D-4826-8C59-59EC1CFA00F8}" srcOrd="0" destOrd="0" presId="urn:microsoft.com/office/officeart/2005/8/layout/arrow6"/>
    <dgm:cxn modelId="{3EB8023C-B9EC-4986-9595-7EF4BCB89318}" type="presParOf" srcId="{C2DC22BA-1CE7-4AD9-A54E-B25728EE0FB4}" destId="{06E4EACD-240C-4BF4-AB13-FA29DA98773A}" srcOrd="1" destOrd="0" presId="urn:microsoft.com/office/officeart/2005/8/layout/arrow6"/>
    <dgm:cxn modelId="{DA63A68F-7608-4692-B21E-6937A3A776A9}" type="presParOf" srcId="{C2DC22BA-1CE7-4AD9-A54E-B25728EE0FB4}" destId="{6C79B04A-268F-4676-98B6-39C1A1F7ABE5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0F734E8-0278-4EDD-B342-A477CC7A547F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C1150645-EF4D-45D1-A8B3-A511C1216A4C}">
      <dgm:prSet phldrT="[Text]"/>
      <dgm:spPr/>
      <dgm:t>
        <a:bodyPr/>
        <a:lstStyle/>
        <a:p>
          <a:endParaRPr lang="en-US" b="1" dirty="0">
            <a:solidFill>
              <a:srgbClr val="FF0000"/>
            </a:solidFill>
          </a:endParaRPr>
        </a:p>
      </dgm:t>
    </dgm:pt>
    <dgm:pt modelId="{6DB67EDE-53F9-4D74-BF2D-ADAFC5F2159A}" type="parTrans" cxnId="{AA9B2BA0-3716-4B3F-B5A5-B113306637CA}">
      <dgm:prSet/>
      <dgm:spPr/>
      <dgm:t>
        <a:bodyPr/>
        <a:lstStyle/>
        <a:p>
          <a:endParaRPr lang="en-US"/>
        </a:p>
      </dgm:t>
    </dgm:pt>
    <dgm:pt modelId="{D4B4C9FB-EFE7-4576-B033-106C93A8AD2E}" type="sibTrans" cxnId="{AA9B2BA0-3716-4B3F-B5A5-B113306637CA}">
      <dgm:prSet/>
      <dgm:spPr/>
      <dgm:t>
        <a:bodyPr/>
        <a:lstStyle/>
        <a:p>
          <a:endParaRPr lang="en-US"/>
        </a:p>
      </dgm:t>
    </dgm:pt>
    <dgm:pt modelId="{EDF058B2-9287-48CB-BF71-6DAE881D695E}">
      <dgm:prSet phldrT="[Text]"/>
      <dgm:spPr/>
      <dgm:t>
        <a:bodyPr/>
        <a:lstStyle/>
        <a:p>
          <a:endParaRPr lang="en-US" dirty="0"/>
        </a:p>
      </dgm:t>
    </dgm:pt>
    <dgm:pt modelId="{B21321CA-F34A-4D3E-8A8E-39D5FFE6B422}" type="parTrans" cxnId="{EA178C73-55D5-46BF-9C07-A53CC0C03B3B}">
      <dgm:prSet/>
      <dgm:spPr/>
      <dgm:t>
        <a:bodyPr/>
        <a:lstStyle/>
        <a:p>
          <a:endParaRPr lang="en-US"/>
        </a:p>
      </dgm:t>
    </dgm:pt>
    <dgm:pt modelId="{C432BBAC-342C-40F9-8E8A-8978ABAC199D}" type="sibTrans" cxnId="{EA178C73-55D5-46BF-9C07-A53CC0C03B3B}">
      <dgm:prSet/>
      <dgm:spPr/>
      <dgm:t>
        <a:bodyPr/>
        <a:lstStyle/>
        <a:p>
          <a:endParaRPr lang="en-US"/>
        </a:p>
      </dgm:t>
    </dgm:pt>
    <dgm:pt modelId="{D9AD9142-3CDE-409B-9EFF-1D19CAAE848F}">
      <dgm:prSet phldrT="[Text]"/>
      <dgm:spPr/>
      <dgm:t>
        <a:bodyPr/>
        <a:lstStyle/>
        <a:p>
          <a:endParaRPr lang="en-US" dirty="0"/>
        </a:p>
      </dgm:t>
    </dgm:pt>
    <dgm:pt modelId="{67F7BA08-654C-4E97-9269-0E88404690C1}" type="parTrans" cxnId="{85B85687-145D-4961-B9D8-039F685E31CF}">
      <dgm:prSet/>
      <dgm:spPr/>
      <dgm:t>
        <a:bodyPr/>
        <a:lstStyle/>
        <a:p>
          <a:endParaRPr lang="en-US"/>
        </a:p>
      </dgm:t>
    </dgm:pt>
    <dgm:pt modelId="{35AAA491-AF21-4C23-9B7E-15009D628594}" type="sibTrans" cxnId="{85B85687-145D-4961-B9D8-039F685E31CF}">
      <dgm:prSet/>
      <dgm:spPr/>
      <dgm:t>
        <a:bodyPr/>
        <a:lstStyle/>
        <a:p>
          <a:endParaRPr lang="en-US"/>
        </a:p>
      </dgm:t>
    </dgm:pt>
    <dgm:pt modelId="{997E23DC-89F2-413B-A5FA-1E5209A3D799}" type="pres">
      <dgm:prSet presAssocID="{E0F734E8-0278-4EDD-B342-A477CC7A547F}" presName="Name0" presStyleCnt="0">
        <dgm:presLayoutVars>
          <dgm:dir/>
          <dgm:animLvl val="lvl"/>
          <dgm:resizeHandles val="exact"/>
        </dgm:presLayoutVars>
      </dgm:prSet>
      <dgm:spPr/>
    </dgm:pt>
    <dgm:pt modelId="{0EAB7E75-8EEB-4C2F-8087-5F2EFEA3D6A0}" type="pres">
      <dgm:prSet presAssocID="{E0F734E8-0278-4EDD-B342-A477CC7A547F}" presName="dummy" presStyleCnt="0"/>
      <dgm:spPr/>
    </dgm:pt>
    <dgm:pt modelId="{265510B5-93E6-42EB-B6B0-A31EB8EAE3DA}" type="pres">
      <dgm:prSet presAssocID="{E0F734E8-0278-4EDD-B342-A477CC7A547F}" presName="linH" presStyleCnt="0"/>
      <dgm:spPr/>
    </dgm:pt>
    <dgm:pt modelId="{FF382B39-B867-4B9C-8E57-9A8AEE48DE8D}" type="pres">
      <dgm:prSet presAssocID="{E0F734E8-0278-4EDD-B342-A477CC7A547F}" presName="padding1" presStyleCnt="0"/>
      <dgm:spPr/>
    </dgm:pt>
    <dgm:pt modelId="{D4710F7D-A6F8-4A2B-B552-C4A6619A5725}" type="pres">
      <dgm:prSet presAssocID="{C1150645-EF4D-45D1-A8B3-A511C1216A4C}" presName="linV" presStyleCnt="0"/>
      <dgm:spPr/>
    </dgm:pt>
    <dgm:pt modelId="{70F9D4C9-392C-4651-A850-6CE736849D24}" type="pres">
      <dgm:prSet presAssocID="{C1150645-EF4D-45D1-A8B3-A511C1216A4C}" presName="spVertical1" presStyleCnt="0"/>
      <dgm:spPr/>
    </dgm:pt>
    <dgm:pt modelId="{8BB008D8-905C-4522-83B0-568444EE86B3}" type="pres">
      <dgm:prSet presAssocID="{C1150645-EF4D-45D1-A8B3-A511C1216A4C}" presName="parTx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866611-385F-4998-98F2-48F559D8C2BF}" type="pres">
      <dgm:prSet presAssocID="{C1150645-EF4D-45D1-A8B3-A511C1216A4C}" presName="spVertical2" presStyleCnt="0"/>
      <dgm:spPr/>
    </dgm:pt>
    <dgm:pt modelId="{1A9CDBE2-0DB5-42EB-9C52-4F64A3969282}" type="pres">
      <dgm:prSet presAssocID="{C1150645-EF4D-45D1-A8B3-A511C1216A4C}" presName="spVertical3" presStyleCnt="0"/>
      <dgm:spPr/>
    </dgm:pt>
    <dgm:pt modelId="{448F27A0-E588-4D56-83E8-D51EED4BFC89}" type="pres">
      <dgm:prSet presAssocID="{D4B4C9FB-EFE7-4576-B033-106C93A8AD2E}" presName="space" presStyleCnt="0"/>
      <dgm:spPr/>
    </dgm:pt>
    <dgm:pt modelId="{DE9C089D-F065-481F-AB21-B830FDFA75BD}" type="pres">
      <dgm:prSet presAssocID="{EDF058B2-9287-48CB-BF71-6DAE881D695E}" presName="linV" presStyleCnt="0"/>
      <dgm:spPr/>
    </dgm:pt>
    <dgm:pt modelId="{66C693CF-1DA7-4762-9EEB-625FD8262C4E}" type="pres">
      <dgm:prSet presAssocID="{EDF058B2-9287-48CB-BF71-6DAE881D695E}" presName="spVertical1" presStyleCnt="0"/>
      <dgm:spPr/>
    </dgm:pt>
    <dgm:pt modelId="{FBCD0D08-2924-4AFE-8C7D-87EB5B983C29}" type="pres">
      <dgm:prSet presAssocID="{EDF058B2-9287-48CB-BF71-6DAE881D695E}" presName="parTx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507DE9-E965-447F-B648-628C6C2AFCF7}" type="pres">
      <dgm:prSet presAssocID="{EDF058B2-9287-48CB-BF71-6DAE881D695E}" presName="spVertical2" presStyleCnt="0"/>
      <dgm:spPr/>
    </dgm:pt>
    <dgm:pt modelId="{CCC2C23F-6724-4428-9282-0E7E41247777}" type="pres">
      <dgm:prSet presAssocID="{EDF058B2-9287-48CB-BF71-6DAE881D695E}" presName="spVertical3" presStyleCnt="0"/>
      <dgm:spPr/>
    </dgm:pt>
    <dgm:pt modelId="{CA1EF02A-1AF6-4A9E-B92B-C0780403E90C}" type="pres">
      <dgm:prSet presAssocID="{C432BBAC-342C-40F9-8E8A-8978ABAC199D}" presName="space" presStyleCnt="0"/>
      <dgm:spPr/>
    </dgm:pt>
    <dgm:pt modelId="{FD32E8C6-89D5-468B-ADEF-C0B26AC8837C}" type="pres">
      <dgm:prSet presAssocID="{D9AD9142-3CDE-409B-9EFF-1D19CAAE848F}" presName="linV" presStyleCnt="0"/>
      <dgm:spPr/>
    </dgm:pt>
    <dgm:pt modelId="{F5D1E708-BC08-47A2-B79A-72504469E264}" type="pres">
      <dgm:prSet presAssocID="{D9AD9142-3CDE-409B-9EFF-1D19CAAE848F}" presName="spVertical1" presStyleCnt="0"/>
      <dgm:spPr/>
    </dgm:pt>
    <dgm:pt modelId="{2302A5B7-C860-4674-B922-F2D66EA3FEAE}" type="pres">
      <dgm:prSet presAssocID="{D9AD9142-3CDE-409B-9EFF-1D19CAAE848F}" presName="parTx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55E7EC-66F3-4D9A-8BD7-67E514842FEE}" type="pres">
      <dgm:prSet presAssocID="{D9AD9142-3CDE-409B-9EFF-1D19CAAE848F}" presName="spVertical2" presStyleCnt="0"/>
      <dgm:spPr/>
    </dgm:pt>
    <dgm:pt modelId="{A40B7CDC-4BC4-4AB8-8B07-13760A530253}" type="pres">
      <dgm:prSet presAssocID="{D9AD9142-3CDE-409B-9EFF-1D19CAAE848F}" presName="spVertical3" presStyleCnt="0"/>
      <dgm:spPr/>
    </dgm:pt>
    <dgm:pt modelId="{53351515-DF2E-4009-A0B9-86EC8A5FC4F4}" type="pres">
      <dgm:prSet presAssocID="{E0F734E8-0278-4EDD-B342-A477CC7A547F}" presName="padding2" presStyleCnt="0"/>
      <dgm:spPr/>
    </dgm:pt>
    <dgm:pt modelId="{F1D4C9B4-0326-4768-854C-354EB0B61248}" type="pres">
      <dgm:prSet presAssocID="{E0F734E8-0278-4EDD-B342-A477CC7A547F}" presName="negArrow" presStyleCnt="0"/>
      <dgm:spPr/>
    </dgm:pt>
    <dgm:pt modelId="{EFD27296-91D1-401E-8429-7205588F8E17}" type="pres">
      <dgm:prSet presAssocID="{E0F734E8-0278-4EDD-B342-A477CC7A547F}" presName="backgroundArrow" presStyleLbl="node1" presStyleIdx="0" presStyleCnt="1" custScaleY="163817" custLinFactNeighborX="98" custLinFactNeighborY="-3693"/>
      <dgm:spPr/>
    </dgm:pt>
  </dgm:ptLst>
  <dgm:cxnLst>
    <dgm:cxn modelId="{AE7ECE64-4D0B-45F8-8F0A-8E4B393A0EBE}" type="presOf" srcId="{D9AD9142-3CDE-409B-9EFF-1D19CAAE848F}" destId="{2302A5B7-C860-4674-B922-F2D66EA3FEAE}" srcOrd="0" destOrd="0" presId="urn:microsoft.com/office/officeart/2005/8/layout/hProcess3"/>
    <dgm:cxn modelId="{A26D4B75-E763-433E-AB22-4B822AD972CF}" type="presOf" srcId="{E0F734E8-0278-4EDD-B342-A477CC7A547F}" destId="{997E23DC-89F2-413B-A5FA-1E5209A3D799}" srcOrd="0" destOrd="0" presId="urn:microsoft.com/office/officeart/2005/8/layout/hProcess3"/>
    <dgm:cxn modelId="{85B85687-145D-4961-B9D8-039F685E31CF}" srcId="{E0F734E8-0278-4EDD-B342-A477CC7A547F}" destId="{D9AD9142-3CDE-409B-9EFF-1D19CAAE848F}" srcOrd="2" destOrd="0" parTransId="{67F7BA08-654C-4E97-9269-0E88404690C1}" sibTransId="{35AAA491-AF21-4C23-9B7E-15009D628594}"/>
    <dgm:cxn modelId="{AA9B2BA0-3716-4B3F-B5A5-B113306637CA}" srcId="{E0F734E8-0278-4EDD-B342-A477CC7A547F}" destId="{C1150645-EF4D-45D1-A8B3-A511C1216A4C}" srcOrd="0" destOrd="0" parTransId="{6DB67EDE-53F9-4D74-BF2D-ADAFC5F2159A}" sibTransId="{D4B4C9FB-EFE7-4576-B033-106C93A8AD2E}"/>
    <dgm:cxn modelId="{7026636A-9012-404A-AA05-ACF029CE9601}" type="presOf" srcId="{EDF058B2-9287-48CB-BF71-6DAE881D695E}" destId="{FBCD0D08-2924-4AFE-8C7D-87EB5B983C29}" srcOrd="0" destOrd="0" presId="urn:microsoft.com/office/officeart/2005/8/layout/hProcess3"/>
    <dgm:cxn modelId="{EA178C73-55D5-46BF-9C07-A53CC0C03B3B}" srcId="{E0F734E8-0278-4EDD-B342-A477CC7A547F}" destId="{EDF058B2-9287-48CB-BF71-6DAE881D695E}" srcOrd="1" destOrd="0" parTransId="{B21321CA-F34A-4D3E-8A8E-39D5FFE6B422}" sibTransId="{C432BBAC-342C-40F9-8E8A-8978ABAC199D}"/>
    <dgm:cxn modelId="{AC8C15FD-49D8-4D9D-938A-08A74B6A026B}" type="presOf" srcId="{C1150645-EF4D-45D1-A8B3-A511C1216A4C}" destId="{8BB008D8-905C-4522-83B0-568444EE86B3}" srcOrd="0" destOrd="0" presId="urn:microsoft.com/office/officeart/2005/8/layout/hProcess3"/>
    <dgm:cxn modelId="{6794EB35-4EE2-4DFF-B0FD-AB56FB14C15E}" type="presParOf" srcId="{997E23DC-89F2-413B-A5FA-1E5209A3D799}" destId="{0EAB7E75-8EEB-4C2F-8087-5F2EFEA3D6A0}" srcOrd="0" destOrd="0" presId="urn:microsoft.com/office/officeart/2005/8/layout/hProcess3"/>
    <dgm:cxn modelId="{3DD2D4B7-F619-4FFC-9D3C-C8C16753B864}" type="presParOf" srcId="{997E23DC-89F2-413B-A5FA-1E5209A3D799}" destId="{265510B5-93E6-42EB-B6B0-A31EB8EAE3DA}" srcOrd="1" destOrd="0" presId="urn:microsoft.com/office/officeart/2005/8/layout/hProcess3"/>
    <dgm:cxn modelId="{77793F20-5896-4A88-AAEA-D4A29E7D095F}" type="presParOf" srcId="{265510B5-93E6-42EB-B6B0-A31EB8EAE3DA}" destId="{FF382B39-B867-4B9C-8E57-9A8AEE48DE8D}" srcOrd="0" destOrd="0" presId="urn:microsoft.com/office/officeart/2005/8/layout/hProcess3"/>
    <dgm:cxn modelId="{23A63764-69C5-48AB-976C-65D1ABB8FFB9}" type="presParOf" srcId="{265510B5-93E6-42EB-B6B0-A31EB8EAE3DA}" destId="{D4710F7D-A6F8-4A2B-B552-C4A6619A5725}" srcOrd="1" destOrd="0" presId="urn:microsoft.com/office/officeart/2005/8/layout/hProcess3"/>
    <dgm:cxn modelId="{6D5F74DA-D314-4EAE-BC1F-75D8E58BE9A4}" type="presParOf" srcId="{D4710F7D-A6F8-4A2B-B552-C4A6619A5725}" destId="{70F9D4C9-392C-4651-A850-6CE736849D24}" srcOrd="0" destOrd="0" presId="urn:microsoft.com/office/officeart/2005/8/layout/hProcess3"/>
    <dgm:cxn modelId="{1F503F80-94DD-4355-8D26-3EA8AE14AE5E}" type="presParOf" srcId="{D4710F7D-A6F8-4A2B-B552-C4A6619A5725}" destId="{8BB008D8-905C-4522-83B0-568444EE86B3}" srcOrd="1" destOrd="0" presId="urn:microsoft.com/office/officeart/2005/8/layout/hProcess3"/>
    <dgm:cxn modelId="{75D7EE96-D9CB-4DCE-A700-FE60CF0FB73F}" type="presParOf" srcId="{D4710F7D-A6F8-4A2B-B552-C4A6619A5725}" destId="{AC866611-385F-4998-98F2-48F559D8C2BF}" srcOrd="2" destOrd="0" presId="urn:microsoft.com/office/officeart/2005/8/layout/hProcess3"/>
    <dgm:cxn modelId="{6CFC918E-542E-46AB-9A54-004CD8567335}" type="presParOf" srcId="{D4710F7D-A6F8-4A2B-B552-C4A6619A5725}" destId="{1A9CDBE2-0DB5-42EB-9C52-4F64A3969282}" srcOrd="3" destOrd="0" presId="urn:microsoft.com/office/officeart/2005/8/layout/hProcess3"/>
    <dgm:cxn modelId="{2D0E6176-43FE-4981-AC40-1006014609BB}" type="presParOf" srcId="{265510B5-93E6-42EB-B6B0-A31EB8EAE3DA}" destId="{448F27A0-E588-4D56-83E8-D51EED4BFC89}" srcOrd="2" destOrd="0" presId="urn:microsoft.com/office/officeart/2005/8/layout/hProcess3"/>
    <dgm:cxn modelId="{741AB556-CA0E-498F-B5F3-D4B0DE6CDF4D}" type="presParOf" srcId="{265510B5-93E6-42EB-B6B0-A31EB8EAE3DA}" destId="{DE9C089D-F065-481F-AB21-B830FDFA75BD}" srcOrd="3" destOrd="0" presId="urn:microsoft.com/office/officeart/2005/8/layout/hProcess3"/>
    <dgm:cxn modelId="{64773D8F-3CD7-446B-8BFE-71E6C5E9D07F}" type="presParOf" srcId="{DE9C089D-F065-481F-AB21-B830FDFA75BD}" destId="{66C693CF-1DA7-4762-9EEB-625FD8262C4E}" srcOrd="0" destOrd="0" presId="urn:microsoft.com/office/officeart/2005/8/layout/hProcess3"/>
    <dgm:cxn modelId="{85155064-AB48-4C3B-81BA-DB62E1E44741}" type="presParOf" srcId="{DE9C089D-F065-481F-AB21-B830FDFA75BD}" destId="{FBCD0D08-2924-4AFE-8C7D-87EB5B983C29}" srcOrd="1" destOrd="0" presId="urn:microsoft.com/office/officeart/2005/8/layout/hProcess3"/>
    <dgm:cxn modelId="{1E4DC4CB-67CA-45E8-8C7F-0D60949AE05A}" type="presParOf" srcId="{DE9C089D-F065-481F-AB21-B830FDFA75BD}" destId="{7C507DE9-E965-447F-B648-628C6C2AFCF7}" srcOrd="2" destOrd="0" presId="urn:microsoft.com/office/officeart/2005/8/layout/hProcess3"/>
    <dgm:cxn modelId="{8112D211-307F-4953-A431-12D1BC1C2A1B}" type="presParOf" srcId="{DE9C089D-F065-481F-AB21-B830FDFA75BD}" destId="{CCC2C23F-6724-4428-9282-0E7E41247777}" srcOrd="3" destOrd="0" presId="urn:microsoft.com/office/officeart/2005/8/layout/hProcess3"/>
    <dgm:cxn modelId="{9174E8D2-062C-421E-9457-96D0828C1F30}" type="presParOf" srcId="{265510B5-93E6-42EB-B6B0-A31EB8EAE3DA}" destId="{CA1EF02A-1AF6-4A9E-B92B-C0780403E90C}" srcOrd="4" destOrd="0" presId="urn:microsoft.com/office/officeart/2005/8/layout/hProcess3"/>
    <dgm:cxn modelId="{03049E7C-8165-4928-9D91-0D9E9B7CCA0B}" type="presParOf" srcId="{265510B5-93E6-42EB-B6B0-A31EB8EAE3DA}" destId="{FD32E8C6-89D5-468B-ADEF-C0B26AC8837C}" srcOrd="5" destOrd="0" presId="urn:microsoft.com/office/officeart/2005/8/layout/hProcess3"/>
    <dgm:cxn modelId="{945C1DE3-6C2F-4D9D-8EC7-9663128539EF}" type="presParOf" srcId="{FD32E8C6-89D5-468B-ADEF-C0B26AC8837C}" destId="{F5D1E708-BC08-47A2-B79A-72504469E264}" srcOrd="0" destOrd="0" presId="urn:microsoft.com/office/officeart/2005/8/layout/hProcess3"/>
    <dgm:cxn modelId="{67094868-6F77-4472-A985-73A697D9EFE2}" type="presParOf" srcId="{FD32E8C6-89D5-468B-ADEF-C0B26AC8837C}" destId="{2302A5B7-C860-4674-B922-F2D66EA3FEAE}" srcOrd="1" destOrd="0" presId="urn:microsoft.com/office/officeart/2005/8/layout/hProcess3"/>
    <dgm:cxn modelId="{E5A06E04-18E5-4C6E-9437-DDE7C6D9900F}" type="presParOf" srcId="{FD32E8C6-89D5-468B-ADEF-C0B26AC8837C}" destId="{CB55E7EC-66F3-4D9A-8BD7-67E514842FEE}" srcOrd="2" destOrd="0" presId="urn:microsoft.com/office/officeart/2005/8/layout/hProcess3"/>
    <dgm:cxn modelId="{EB972F09-BCF6-445C-ADAD-E0F110EEC325}" type="presParOf" srcId="{FD32E8C6-89D5-468B-ADEF-C0B26AC8837C}" destId="{A40B7CDC-4BC4-4AB8-8B07-13760A530253}" srcOrd="3" destOrd="0" presId="urn:microsoft.com/office/officeart/2005/8/layout/hProcess3"/>
    <dgm:cxn modelId="{E717E384-CF4D-4059-866C-EB1063D0355C}" type="presParOf" srcId="{265510B5-93E6-42EB-B6B0-A31EB8EAE3DA}" destId="{53351515-DF2E-4009-A0B9-86EC8A5FC4F4}" srcOrd="6" destOrd="0" presId="urn:microsoft.com/office/officeart/2005/8/layout/hProcess3"/>
    <dgm:cxn modelId="{64ED51D4-AA1C-40EF-8F0A-283D74B60D63}" type="presParOf" srcId="{265510B5-93E6-42EB-B6B0-A31EB8EAE3DA}" destId="{F1D4C9B4-0326-4768-854C-354EB0B61248}" srcOrd="7" destOrd="0" presId="urn:microsoft.com/office/officeart/2005/8/layout/hProcess3"/>
    <dgm:cxn modelId="{8B4189F9-C526-47E4-BFED-F29A794DAADA}" type="presParOf" srcId="{265510B5-93E6-42EB-B6B0-A31EB8EAE3DA}" destId="{EFD27296-91D1-401E-8429-7205588F8E17}" srcOrd="8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76B840-C504-40B2-814C-1DB9E740C300}" type="datetimeFigureOut">
              <a:rPr lang="en-US" smtClean="0"/>
              <a:t>5/31/2017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7CCB21-3F46-4024-BC5B-4E271E458D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425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CCB21-3F46-4024-BC5B-4E271E458D3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0249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CCB21-3F46-4024-BC5B-4E271E458D3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907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4D7E-261C-4B08-A279-BD862CEDB6A5}" type="datetimeFigureOut">
              <a:rPr lang="en-US" smtClean="0"/>
              <a:pPr/>
              <a:t>5/31/2017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407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4D7E-261C-4B08-A279-BD862CEDB6A5}" type="datetimeFigureOut">
              <a:rPr lang="en-US" smtClean="0"/>
              <a:pPr/>
              <a:t>5/31/2017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83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4D7E-261C-4B08-A279-BD862CEDB6A5}" type="datetimeFigureOut">
              <a:rPr lang="en-US" smtClean="0"/>
              <a:pPr/>
              <a:t>5/31/2017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32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4D7E-261C-4B08-A279-BD862CEDB6A5}" type="datetimeFigureOut">
              <a:rPr lang="en-US" smtClean="0"/>
              <a:pPr/>
              <a:t>5/31/2017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883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4D7E-261C-4B08-A279-BD862CEDB6A5}" type="datetimeFigureOut">
              <a:rPr lang="en-US" smtClean="0"/>
              <a:pPr/>
              <a:t>5/31/2017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840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4D7E-261C-4B08-A279-BD862CEDB6A5}" type="datetimeFigureOut">
              <a:rPr lang="en-US" smtClean="0"/>
              <a:pPr/>
              <a:t>5/31/2017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01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4D7E-261C-4B08-A279-BD862CEDB6A5}" type="datetimeFigureOut">
              <a:rPr lang="en-US" smtClean="0"/>
              <a:pPr/>
              <a:t>5/31/2017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236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4D7E-261C-4B08-A279-BD862CEDB6A5}" type="datetimeFigureOut">
              <a:rPr lang="en-US" smtClean="0"/>
              <a:pPr/>
              <a:t>5/31/2017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478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4D7E-261C-4B08-A279-BD862CEDB6A5}" type="datetimeFigureOut">
              <a:rPr lang="en-US" smtClean="0"/>
              <a:pPr/>
              <a:t>5/31/2017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588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4D7E-261C-4B08-A279-BD862CEDB6A5}" type="datetimeFigureOut">
              <a:rPr lang="en-US" smtClean="0"/>
              <a:pPr/>
              <a:t>5/31/2017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300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4D7E-261C-4B08-A279-BD862CEDB6A5}" type="datetimeFigureOut">
              <a:rPr lang="en-US" smtClean="0"/>
              <a:pPr/>
              <a:t>5/31/2017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869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D4D7E-261C-4B08-A279-BD862CEDB6A5}" type="datetimeFigureOut">
              <a:rPr lang="en-US" smtClean="0"/>
              <a:pPr/>
              <a:t>5/31/2017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114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4771" y="-4546241"/>
            <a:ext cx="8377040" cy="8448540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MODULE III</a:t>
            </a:r>
            <a:br>
              <a:rPr lang="en-US" sz="5400" b="1" dirty="0" smtClean="0">
                <a:solidFill>
                  <a:srgbClr val="FF0000"/>
                </a:solidFill>
              </a:rPr>
            </a:br>
            <a:r>
              <a:rPr lang="en-US" sz="5400" b="1" dirty="0" smtClean="0">
                <a:solidFill>
                  <a:srgbClr val="FF0000"/>
                </a:solidFill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</a:rPr>
              <a:t>RULES OF ORIGIN</a:t>
            </a:r>
            <a:br>
              <a:rPr lang="en-US" sz="5400" b="1" dirty="0" smtClean="0">
                <a:solidFill>
                  <a:srgbClr val="FF0000"/>
                </a:solidFill>
              </a:rPr>
            </a:b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762" y="4159877"/>
            <a:ext cx="7868992" cy="2253801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Presented By: </a:t>
            </a:r>
          </a:p>
          <a:p>
            <a:r>
              <a:rPr lang="en-US" sz="4400" b="1" dirty="0" smtClean="0">
                <a:solidFill>
                  <a:srgbClr val="FF0000"/>
                </a:solidFill>
              </a:rPr>
              <a:t>LRA TRAINING TEAM</a:t>
            </a:r>
          </a:p>
          <a:p>
            <a:pPr algn="l"/>
            <a:endParaRPr lang="en-US" sz="4400" b="1" dirty="0" smtClean="0">
              <a:solidFill>
                <a:srgbClr val="FF0000"/>
              </a:solidFill>
            </a:endParaRPr>
          </a:p>
          <a:p>
            <a:pPr algn="l"/>
            <a:endParaRPr lang="en-US" sz="44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75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366420" cy="703821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OUTLINE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68946"/>
            <a:ext cx="10515600" cy="5108017"/>
          </a:xfrm>
          <a:noFill/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</a:p>
          <a:p>
            <a:pPr marL="0" indent="0">
              <a:buNone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2.  Introduction</a:t>
            </a:r>
          </a:p>
          <a:p>
            <a:pPr marL="0" indent="0">
              <a:buNone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3.  The legal basis for Rules of Origin</a:t>
            </a:r>
          </a:p>
          <a:p>
            <a:pPr marL="0" indent="0">
              <a:buNone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4.  Scope of Rules of Origin</a:t>
            </a:r>
          </a:p>
          <a:p>
            <a:pPr marL="0" indent="0">
              <a:buNone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5.  Proof of Origin</a:t>
            </a:r>
          </a:p>
          <a:p>
            <a:pPr marL="0" indent="0">
              <a:buNone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6.  Principles for Rules of Origin</a:t>
            </a:r>
          </a:p>
          <a:p>
            <a:pPr marL="0" indent="0">
              <a:buNone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7.  Origin conferring criteria </a:t>
            </a:r>
          </a:p>
          <a:p>
            <a:pPr marL="0" indent="0">
              <a:buNone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8.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is Wholly obtain?</a:t>
            </a:r>
          </a:p>
          <a:p>
            <a:pPr marL="0" indent="0">
              <a:buNone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9.  Substantial Transformation criterion</a:t>
            </a:r>
          </a:p>
          <a:p>
            <a:pPr marL="514350" indent="-514350">
              <a:buAutoNum type="arabicPeriod" startAt="10"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What is Minimum Operations?</a:t>
            </a:r>
          </a:p>
          <a:p>
            <a:pPr marL="514350" indent="-514350">
              <a:buAutoNum type="arabicPeriod" startAt="10"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What De Minimis?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                                                                                            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872766" y="6375042"/>
            <a:ext cx="489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957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noFill/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the end of this module, the participants will be able to: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 the legal framework of RO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Discuss Rules of Origin with emphasis to Preferential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and Non- Preferential rules of origin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 the origin conferring criteria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Explain the purpose  of ECOWAS’ origin certificate</a:t>
            </a:r>
          </a:p>
          <a:p>
            <a:pPr marL="0" indent="0">
              <a:buNone/>
            </a:pPr>
            <a:endParaRPr lang="en-US" sz="46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                                                                                           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872766" y="6375042"/>
            <a:ext cx="489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83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INTRODUCTION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8344"/>
            <a:ext cx="10515600" cy="4618619"/>
          </a:xfrm>
          <a:noFill/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Rules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Origin (RO) are the means by which we determine where goods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originate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i.e. not where they have been shipped from, but where they are deemed to have been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manufactured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70000"/>
              </a:lnSpc>
              <a:buNone/>
            </a:pPr>
            <a:endParaRPr lang="en-GB" sz="5100" dirty="0"/>
          </a:p>
          <a:p>
            <a:pPr marL="0" indent="0">
              <a:buNone/>
            </a:pPr>
            <a:r>
              <a:rPr lang="en-US" dirty="0" smtClean="0"/>
              <a:t>  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872766" y="6375042"/>
            <a:ext cx="489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80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340662" cy="10901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8344"/>
            <a:ext cx="10515600" cy="4618619"/>
          </a:xfrm>
          <a:noFill/>
        </p:spPr>
        <p:txBody>
          <a:bodyPr>
            <a:noAutofit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participants in this course are entreated to do their </a:t>
            </a:r>
            <a:endParaRPr lang="en-GB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utmost  best 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enhance their knowledge and skills to </a:t>
            </a:r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make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them 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efficient and active participants and to </a:t>
            </a:r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contribute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effectively to the 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conduct of the class </a:t>
            </a:r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session. This 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 </a:t>
            </a:r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lead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to a 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successful pass in </a:t>
            </a:r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Customs 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Brokers Licensing </a:t>
            </a:r>
            <a:endParaRPr lang="en-GB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uniform 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examination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20000"/>
              </a:lnSpc>
              <a:buNone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72766" y="6375042"/>
            <a:ext cx="489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79943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cont.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noFill/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the other hand, participants who may not assert </a:t>
            </a:r>
          </a:p>
          <a:p>
            <a:pPr marL="0" indent="0">
              <a:buNone/>
            </a:pP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themselves proficiently 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module, could stand 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risk </a:t>
            </a:r>
            <a:endParaRPr lang="en-GB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of not passing 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uniform examination and may fail to be </a:t>
            </a:r>
          </a:p>
          <a:p>
            <a:pPr marL="0" indent="0">
              <a:buNone/>
            </a:pP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licensed to practice as professional Customs broker.</a:t>
            </a:r>
          </a:p>
          <a:p>
            <a:pPr marL="0" indent="0">
              <a:buNone/>
            </a:pPr>
            <a:endParaRPr lang="en-GB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4400" dirty="0" smtClean="0"/>
              <a:t> 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872766" y="6375042"/>
            <a:ext cx="489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58035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50854"/>
          </a:xfrm>
        </p:spPr>
        <p:txBody>
          <a:bodyPr/>
          <a:lstStyle/>
          <a:p>
            <a:pPr algn="ctr"/>
            <a:r>
              <a:rPr lang="en-US" dirty="0" smtClean="0"/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LEGAL BASIS OF RO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3979" y="1515980"/>
            <a:ext cx="10515600" cy="4673014"/>
          </a:xfrm>
          <a:noFill/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600" dirty="0" smtClean="0"/>
              <a:t>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Articles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I, II,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 and XI 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GATT 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1994 (MFN)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Article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VI of GATT 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1994 (</a:t>
            </a:r>
            <a:r>
              <a:rPr lang="en-US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adcd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Article XIX of GATT 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1994 (</a:t>
            </a:r>
            <a:r>
              <a:rPr lang="en-US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sgm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Article IX of GATT 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1994 &amp; Annex II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Accession to WTO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Ratification of ECOWAS’ ETLS protocol, 2003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ACP, AGOA agreements, etc.</a:t>
            </a:r>
          </a:p>
          <a:p>
            <a:pPr marL="0" indent="0">
              <a:buNone/>
            </a:pPr>
            <a:r>
              <a:rPr lang="en-US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FF0000"/>
                </a:solidFill>
              </a:rPr>
              <a:t>     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872766" y="6375042"/>
            <a:ext cx="489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96491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27483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CATEGORIES OF RO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/>
          </a:p>
          <a:p>
            <a:pPr marL="0" indent="0" algn="ctr">
              <a:buNone/>
            </a:pPr>
            <a:endParaRPr lang="en-US" sz="3600" dirty="0" smtClean="0"/>
          </a:p>
          <a:p>
            <a:pPr marL="0" indent="0">
              <a:buNone/>
            </a:pP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5872766" y="6375042"/>
            <a:ext cx="489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8385" y="4184542"/>
            <a:ext cx="4076056" cy="52322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Preferential Rules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22265" y="4341661"/>
            <a:ext cx="4052014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Non-Preferential Rules 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3905572" y="2030390"/>
            <a:ext cx="3812583" cy="707886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Rules of Origin</a:t>
            </a:r>
            <a:endParaRPr lang="en-US" sz="4000" dirty="0"/>
          </a:p>
        </p:txBody>
      </p:sp>
      <p:sp>
        <p:nvSpPr>
          <p:cNvPr id="10" name="Right Arrow 9"/>
          <p:cNvSpPr/>
          <p:nvPr/>
        </p:nvSpPr>
        <p:spPr>
          <a:xfrm rot="7591826">
            <a:off x="3241888" y="3137026"/>
            <a:ext cx="1476688" cy="81683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2818635">
            <a:off x="7076468" y="3185370"/>
            <a:ext cx="1532697" cy="82233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43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4721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/>
              <a:t>WHAT RULES OF ORIGIN DOES NOT COVER?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6219"/>
            <a:ext cx="10515600" cy="4992107"/>
          </a:xfrm>
          <a:noFill/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Rules of Origin for Trade in Good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710" y="1146219"/>
            <a:ext cx="7328079" cy="441745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5872766" y="6375042"/>
            <a:ext cx="489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45495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0538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/>
              <a:t>WHAT RULES OF ORIGIN DOES NOT COVER</a:t>
            </a:r>
            <a:r>
              <a:rPr lang="en-US" sz="3600" b="1" dirty="0" smtClean="0"/>
              <a:t>? </a:t>
            </a:r>
            <a:r>
              <a:rPr lang="en-US" sz="2400" dirty="0" smtClean="0"/>
              <a:t>CONT.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503560"/>
            <a:ext cx="10807890" cy="4634766"/>
          </a:xfrm>
          <a:noFill/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sz="1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FREEZONE GOODS UNDRER ETLS</a:t>
            </a:r>
            <a:endParaRPr lang="en-US" sz="11200" b="1" dirty="0" smtClean="0">
              <a:latin typeface="Times New Roman" panose="02020603050405020304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1200" dirty="0" smtClean="0">
                <a:latin typeface="Times New Roman" panose="02020603050405020304" pitchFamily="18" charset="0"/>
                <a:cs typeface="Times New Roman" pitchFamily="18" charset="0"/>
              </a:rPr>
              <a:t>Goods </a:t>
            </a: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transformed within the framework of </a:t>
            </a: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economic or suspense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   Customs </a:t>
            </a: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regimes or certain special regimes </a:t>
            </a: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 involving </a:t>
            </a: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suspension,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or partial or total </a:t>
            </a: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exemption from Customs duties on </a:t>
            </a: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inputs, shall in </a:t>
            </a:r>
            <a:endParaRPr lang="en-US" sz="11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   no </a:t>
            </a: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case </a:t>
            </a: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be considered </a:t>
            </a: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as </a:t>
            </a: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originating </a:t>
            </a: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products</a:t>
            </a:r>
            <a:r>
              <a:rPr lang="en-US" sz="14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en-US" sz="112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lnSpc>
                <a:spcPct val="120000"/>
              </a:lnSpc>
              <a:buNone/>
            </a:pPr>
            <a:endParaRPr lang="en-US" sz="1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11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2001135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314904" cy="94852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PROOF OF ORIGIN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noFill/>
        </p:spPr>
        <p:txBody>
          <a:bodyPr>
            <a:normAutofit lnSpcReduction="10000"/>
          </a:bodyPr>
          <a:lstStyle/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3600" dirty="0" smtClean="0"/>
              <a:t>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A Certificate 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Origin (CO), issued 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US" sz="3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designated, authority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   in 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country of export (Member State)</a:t>
            </a:r>
          </a:p>
          <a:p>
            <a:pPr marL="0" indent="0" algn="just">
              <a:lnSpc>
                <a:spcPct val="110000"/>
              </a:lnSpc>
              <a:buNone/>
            </a:pPr>
            <a:endParaRPr lang="en-US" sz="3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Statement of declaration issued by the exporter or manufacturer </a:t>
            </a:r>
          </a:p>
          <a:p>
            <a:pPr marL="0" indent="0" algn="just">
              <a:buNone/>
            </a:pP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0" indent="0" algn="just"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72766" y="6375042"/>
            <a:ext cx="489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97365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109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ECOWAS’ CERTIFICATE OF ORIGIN (SAMPLE)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357" y="1334126"/>
            <a:ext cx="4750779" cy="5122300"/>
          </a:xfrm>
          <a:noFill/>
        </p:spPr>
      </p:pic>
      <p:sp>
        <p:nvSpPr>
          <p:cNvPr id="5" name="TextBox 4"/>
          <p:cNvSpPr txBox="1"/>
          <p:nvPr/>
        </p:nvSpPr>
        <p:spPr>
          <a:xfrm>
            <a:off x="5872766" y="6375042"/>
            <a:ext cx="489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84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8672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PRINCIPLES FOR PROOF OF ORIGIN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noFill/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Principle 1: Simplicity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-The rules must be cleared and transparent in order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to minimize the possibility of being applied in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subjective, biased, or fraudulent manner. Else, they create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needless hitches that hinder trade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72766" y="6375042"/>
            <a:ext cx="489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45277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PRINCIPLES FOR PROOF OF ORIGIN</a:t>
            </a:r>
            <a:r>
              <a:rPr lang="en-US" sz="4000" dirty="0" smtClean="0"/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noFill/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Principle 2: Predictability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-The rules must be amply clear, recognized and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stable to enable the manufacturer to predict in a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clear and secure manner how the rules will be applied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to various goods, taking into account their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respective destinations.</a:t>
            </a:r>
          </a:p>
          <a:p>
            <a:pPr marL="0" indent="0" algn="just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72766" y="6375042"/>
            <a:ext cx="489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21930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CO REQUIREMENT IMPORTS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noFill/>
        </p:spPr>
        <p:txBody>
          <a:bodyPr>
            <a:normAutofit lnSpcReduction="10000"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Certificate of Origin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shall not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be required for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agricultural and livestock products, hand-made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articles or articles produced with or without the use of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tools, instruments or implements directly operated by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the craftsman. 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Example: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Cows, goats, carved wood, plantains, chickens, etc.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72766" y="6375042"/>
            <a:ext cx="489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05789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382573" cy="978993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IS PREFERENTIAL RO?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542197"/>
            <a:ext cx="10807890" cy="4634766"/>
          </a:xfrm>
          <a:noFill/>
        </p:spPr>
        <p:txBody>
          <a:bodyPr>
            <a:normAutofit fontScale="32500" lnSpcReduction="20000"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6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Simply means, trade agreements between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8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governments that allow goods of their countries to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8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be imported at reduced or zero duty rates.</a:t>
            </a:r>
          </a:p>
          <a:p>
            <a:pPr marL="0" indent="0">
              <a:lnSpc>
                <a:spcPct val="120000"/>
              </a:lnSpc>
              <a:buNone/>
            </a:pPr>
            <a:endParaRPr lang="en-US" sz="7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8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8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Manu River Union Protocol (Guinea, Ivory Coast, Liberia &amp;  Sierra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7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8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Leone 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6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7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4" name="TextBox 3"/>
          <p:cNvSpPr txBox="1"/>
          <p:nvPr/>
        </p:nvSpPr>
        <p:spPr>
          <a:xfrm>
            <a:off x="5872766" y="6375042"/>
            <a:ext cx="489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75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274085" cy="978993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WHY USED PREFERENTIAL RO?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542197"/>
            <a:ext cx="10807890" cy="4634766"/>
          </a:xfrm>
          <a:noFill/>
        </p:spPr>
        <p:txBody>
          <a:bodyPr>
            <a:normAutofit fontScale="25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8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used for the following: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1. Generalize System of Preferences (GSP);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2. Free Trade Agreement (FTA);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3. Regional Trade Agreement (RTA).         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8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ACP Agreement  (EU and African countries, +)</a:t>
            </a:r>
          </a:p>
          <a:p>
            <a:pPr marL="0" indent="0">
              <a:buNone/>
            </a:pPr>
            <a:r>
              <a:rPr lang="en-US" sz="8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4" name="TextBox 3"/>
          <p:cNvSpPr txBox="1"/>
          <p:nvPr/>
        </p:nvSpPr>
        <p:spPr>
          <a:xfrm>
            <a:off x="5872766" y="6375042"/>
            <a:ext cx="489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4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388642" cy="80193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WHY USE PREFERENTIAL RO?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476893"/>
            <a:ext cx="10807890" cy="4569627"/>
          </a:xfrm>
          <a:noFill/>
        </p:spPr>
        <p:txBody>
          <a:bodyPr>
            <a:normAutofit fontScale="25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6500" dirty="0" smtClean="0"/>
              <a:t>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Examples: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ACP 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Agreement with EU and </a:t>
            </a:r>
            <a:r>
              <a:rPr lang="en-US" sz="1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African countries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2. ETLS Protocol (ECOWAS members states)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3.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Manu River Union Protocol (Guinea, Ivory Coast, Liberia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S/Leone 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4. AGOA  Protocol/Agreement (between America and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African countries, +). 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800" dirty="0" smtClean="0"/>
              <a:t> </a:t>
            </a:r>
          </a:p>
          <a:p>
            <a:pPr marL="0" indent="0">
              <a:buNone/>
            </a:pPr>
            <a:endParaRPr lang="en-US" sz="11100" dirty="0" smtClean="0"/>
          </a:p>
          <a:p>
            <a:pPr marL="0" indent="0">
              <a:buNone/>
            </a:pPr>
            <a:r>
              <a:rPr lang="en-US" sz="11100" dirty="0"/>
              <a:t> </a:t>
            </a:r>
            <a:r>
              <a:rPr lang="en-US" sz="11100" dirty="0" smtClean="0"/>
              <a:t>    </a:t>
            </a:r>
          </a:p>
          <a:p>
            <a:pPr marL="0" indent="0">
              <a:buNone/>
            </a:pPr>
            <a:r>
              <a:rPr lang="en-US" sz="11100" dirty="0"/>
              <a:t> </a:t>
            </a:r>
            <a:r>
              <a:rPr lang="en-US" sz="111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</a:t>
            </a:r>
            <a:endParaRPr lang="en-US" sz="5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36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IS NON-PREFERENTIAL RO?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542197"/>
            <a:ext cx="10807890" cy="4634766"/>
          </a:xfrm>
          <a:noFill/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5100" dirty="0" smtClean="0"/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Article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1 of GATT 1994 defines it as those laws, regulations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administrative determinations of general application applied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determine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country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origin of goods except those related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the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granting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of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tariff preferences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Example: Most-Favor-Nation treatment (MFN)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11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382573" cy="967729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WHY USE NON-PREFERENTIAL  RO?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09" y="1558343"/>
            <a:ext cx="10774621" cy="4618619"/>
          </a:xfrm>
          <a:noFill/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used for  commercial policy measures as: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1. Anti-dumping and Countervailing duties; MFN;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2. Trade embargoes, Safeguard and retaliation measures;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3. Quantity restrictions and tariff quotas;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4. Trade statistics and Public tender; etc.</a:t>
            </a:r>
          </a:p>
          <a:p>
            <a:pPr marL="0" indent="0">
              <a:buNone/>
            </a:pPr>
            <a:r>
              <a:rPr lang="en-US" sz="5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324835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367075" cy="998726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ORIGIN CONFERRING CRITERIA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542197"/>
            <a:ext cx="10807890" cy="4634766"/>
          </a:xfrm>
          <a:noFill/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criteria that confer origin on trade in goods: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1. Wholly obtained criterion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2. Substantial/sufficient transformation criterion</a:t>
            </a:r>
          </a:p>
          <a:p>
            <a:pPr marL="0" indent="0">
              <a:buNone/>
            </a:pPr>
            <a:r>
              <a:rPr lang="en-US" sz="5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123789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472863" cy="87412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IS WHOLLY OBTAINED?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542197"/>
            <a:ext cx="10807890" cy="4634766"/>
          </a:xfrm>
          <a:noFill/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Trade in goods considered wholly obtained includes: </a:t>
            </a:r>
          </a:p>
          <a:p>
            <a:pPr marL="0" lvl="0" indent="0" algn="just">
              <a:lnSpc>
                <a:spcPct val="120000"/>
              </a:lnSpc>
              <a:buNone/>
            </a:pP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live animals born and raised within the Member States;</a:t>
            </a:r>
          </a:p>
          <a:p>
            <a:pPr marL="0" lvl="0" indent="0" algn="just">
              <a:lnSpc>
                <a:spcPct val="120000"/>
              </a:lnSpc>
              <a:buNone/>
            </a:pP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mineral products extracted from the ground, sub-soil </a:t>
            </a: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or sea bed </a:t>
            </a:r>
          </a:p>
          <a:p>
            <a:pPr marL="0" lvl="0" indent="0" algn="just">
              <a:lnSpc>
                <a:spcPct val="120000"/>
              </a:lnSpc>
              <a:buNone/>
            </a:pP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   of Member </a:t>
            </a: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States;</a:t>
            </a:r>
          </a:p>
          <a:p>
            <a:pPr marL="0" lvl="0" indent="0" algn="just">
              <a:lnSpc>
                <a:spcPct val="120000"/>
              </a:lnSpc>
              <a:buNone/>
            </a:pP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vegetable products harvested within Member States;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products obtained from animals living or raised </a:t>
            </a: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in Member </a:t>
            </a: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States;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US" sz="1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5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377404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367075" cy="905736"/>
          </a:xfrm>
        </p:spPr>
        <p:txBody>
          <a:bodyPr/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IS WHOLLY OBTAINED?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/>
              <a:t>Cont.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270862"/>
            <a:ext cx="10807890" cy="4906101"/>
          </a:xfrm>
          <a:noFill/>
        </p:spPr>
        <p:txBody>
          <a:bodyPr>
            <a:normAutofit fontScale="25000" lnSpcReduction="20000"/>
          </a:bodyPr>
          <a:lstStyle/>
          <a:p>
            <a:pPr marL="0" lvl="0" indent="0" algn="just">
              <a:lnSpc>
                <a:spcPct val="120000"/>
              </a:lnSpc>
              <a:buNone/>
            </a:pPr>
            <a:r>
              <a:rPr lang="en-US" sz="11200" dirty="0" smtClean="0"/>
              <a:t>5</a:t>
            </a:r>
            <a:r>
              <a:rPr lang="en-US" sz="14400" dirty="0" smtClean="0"/>
              <a:t>. </a:t>
            </a:r>
            <a:r>
              <a:rPr lang="en-US" sz="11200" dirty="0">
                <a:latin typeface="Times New Roman" panose="02020603050405020304" pitchFamily="18" charset="0"/>
                <a:cs typeface="Times New Roman" pitchFamily="18" charset="0"/>
              </a:rPr>
              <a:t>products obtained by hunting or fishing within </a:t>
            </a: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member States</a:t>
            </a: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6.  products </a:t>
            </a: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obtained from the sea, river and lakes </a:t>
            </a: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within Member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    States </a:t>
            </a: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by vessels belonging to the </a:t>
            </a: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Member States</a:t>
            </a: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lvl="0" indent="0" algn="just">
              <a:lnSpc>
                <a:spcPct val="120000"/>
              </a:lnSpc>
              <a:buNone/>
            </a:pP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 7. products </a:t>
            </a: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manufactured aboard ship factories </a:t>
            </a: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belonging to member</a:t>
            </a:r>
          </a:p>
          <a:p>
            <a:pPr marL="0" lvl="0" indent="0" algn="just">
              <a:lnSpc>
                <a:spcPct val="120000"/>
              </a:lnSpc>
              <a:buNone/>
            </a:pP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     States </a:t>
            </a: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exclusively from products referred </a:t>
            </a: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to in paragraph (6) above;</a:t>
            </a:r>
            <a:endParaRPr lang="en-US" sz="112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lnSpc>
                <a:spcPct val="120000"/>
              </a:lnSpc>
              <a:buNone/>
            </a:pPr>
            <a:endParaRPr lang="en-US" sz="8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1100" dirty="0" smtClean="0"/>
              <a:t> </a:t>
            </a:r>
            <a:endParaRPr lang="en-US" sz="11100" dirty="0"/>
          </a:p>
          <a:p>
            <a:pPr>
              <a:buFont typeface="Wingdings" panose="05000000000000000000" pitchFamily="2" charset="2"/>
              <a:buChar char="§"/>
            </a:pPr>
            <a:endParaRPr lang="en-US" sz="11100" dirty="0" smtClean="0"/>
          </a:p>
          <a:p>
            <a:pPr marL="0" indent="0">
              <a:buNone/>
            </a:pPr>
            <a:endParaRPr lang="en-US" sz="111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419480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398071" cy="874739"/>
          </a:xfrm>
        </p:spPr>
        <p:txBody>
          <a:bodyPr/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IS WHOLLY OBTAINED?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542197"/>
            <a:ext cx="10807890" cy="4634766"/>
          </a:xfrm>
          <a:noFill/>
        </p:spPr>
        <p:txBody>
          <a:bodyPr>
            <a:normAutofit fontScale="25000" lnSpcReduction="20000"/>
          </a:bodyPr>
          <a:lstStyle/>
          <a:p>
            <a:pPr marL="0" lvl="0" indent="0" algn="just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used articles fit only for the recovery of raw </a:t>
            </a: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materials, provided</a:t>
            </a:r>
          </a:p>
          <a:p>
            <a:pPr marL="0" lvl="0" indent="0" algn="just">
              <a:lnSpc>
                <a:spcPct val="120000"/>
              </a:lnSpc>
              <a:buNone/>
            </a:pP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   that </a:t>
            </a: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such articles have </a:t>
            </a: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been collected </a:t>
            </a: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users within member </a:t>
            </a: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States</a:t>
            </a: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lvl="0" indent="0" algn="just">
              <a:lnSpc>
                <a:spcPct val="120000"/>
              </a:lnSpc>
              <a:buNone/>
            </a:pPr>
            <a:endParaRPr lang="en-US" sz="112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lnSpc>
                <a:spcPct val="120000"/>
              </a:lnSpc>
              <a:buNone/>
            </a:pP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9. scraps </a:t>
            </a: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and waste resulting from </a:t>
            </a: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manufacturing operations within</a:t>
            </a:r>
          </a:p>
          <a:p>
            <a:pPr marL="0" lvl="0" indent="0" algn="just">
              <a:lnSpc>
                <a:spcPct val="120000"/>
              </a:lnSpc>
              <a:buNone/>
            </a:pP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Member States;</a:t>
            </a:r>
          </a:p>
          <a:p>
            <a:pPr marL="0" lvl="0" indent="0" algn="just">
              <a:buNone/>
            </a:pP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          </a:t>
            </a:r>
          </a:p>
          <a:p>
            <a:pPr marL="0" indent="0">
              <a:buNone/>
            </a:pPr>
            <a:r>
              <a:rPr lang="en-US" sz="11100" dirty="0" smtClean="0"/>
              <a:t> </a:t>
            </a:r>
            <a:endParaRPr lang="en-US" sz="11100" dirty="0"/>
          </a:p>
          <a:p>
            <a:pPr>
              <a:buFont typeface="Wingdings" panose="05000000000000000000" pitchFamily="2" charset="2"/>
              <a:buChar char="§"/>
            </a:pPr>
            <a:endParaRPr lang="en-US" sz="11100" dirty="0" smtClean="0"/>
          </a:p>
          <a:p>
            <a:pPr marL="0" indent="0">
              <a:buNone/>
            </a:pPr>
            <a:endParaRPr lang="en-US" sz="111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28271106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9651"/>
          </a:xfrm>
        </p:spPr>
        <p:txBody>
          <a:bodyPr/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IS WHOLLY OBTAINED? </a:t>
            </a:r>
            <a:r>
              <a:rPr lang="en-US" sz="2000" dirty="0" smtClean="0"/>
              <a:t>Cont.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542197"/>
            <a:ext cx="10807890" cy="4634766"/>
          </a:xfrm>
          <a:noFill/>
        </p:spPr>
        <p:txBody>
          <a:bodyPr>
            <a:normAutofit fontScale="25000" lnSpcReduction="20000"/>
          </a:bodyPr>
          <a:lstStyle/>
          <a:p>
            <a:pPr marL="0" lvl="0" indent="0" algn="just">
              <a:lnSpc>
                <a:spcPct val="120000"/>
              </a:lnSpc>
              <a:buNone/>
            </a:pPr>
            <a:r>
              <a:rPr lang="en-US" sz="14400" dirty="0" smtClean="0"/>
              <a:t> </a:t>
            </a:r>
            <a:r>
              <a:rPr lang="en-US" sz="11200" dirty="0" smtClean="0"/>
              <a:t>10</a:t>
            </a:r>
            <a:r>
              <a:rPr lang="en-US" sz="11200" dirty="0" smtClean="0">
                <a:latin typeface="Times New Roman" panose="02020603050405020304" pitchFamily="18" charset="0"/>
                <a:cs typeface="Times New Roman" pitchFamily="18" charset="0"/>
              </a:rPr>
              <a:t>. goods </a:t>
            </a: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produced from the materials </a:t>
            </a: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listed in paragraphs 2 </a:t>
            </a: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9</a:t>
            </a:r>
          </a:p>
          <a:p>
            <a:pPr marL="0" lvl="0" indent="0" algn="just">
              <a:lnSpc>
                <a:spcPct val="120000"/>
              </a:lnSpc>
              <a:buNone/>
            </a:pP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above, used alone or </a:t>
            </a: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mixed with other materials, provided that</a:t>
            </a:r>
          </a:p>
          <a:p>
            <a:pPr marL="0" lvl="0" indent="0" algn="just">
              <a:lnSpc>
                <a:spcPct val="120000"/>
              </a:lnSpc>
              <a:buNone/>
            </a:pP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      they represent at least 60% of total quantity of raw materials used; </a:t>
            </a:r>
            <a:endParaRPr lang="en-US" sz="112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lnSpc>
                <a:spcPct val="120000"/>
              </a:lnSpc>
              <a:buNone/>
            </a:pP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       and </a:t>
            </a:r>
          </a:p>
          <a:p>
            <a:pPr marL="0" lvl="0" indent="0" algn="just">
              <a:lnSpc>
                <a:spcPct val="120000"/>
              </a:lnSpc>
              <a:buNone/>
            </a:pPr>
            <a:endParaRPr lang="en-US" sz="112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lnSpc>
                <a:spcPct val="120000"/>
              </a:lnSpc>
              <a:buNone/>
            </a:pP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11. </a:t>
            </a: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electrical energy produced in the Member States</a:t>
            </a: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en-US" sz="112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44245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8056"/>
          </a:xfrm>
        </p:spPr>
        <p:txBody>
          <a:bodyPr/>
          <a:lstStyle/>
          <a:p>
            <a:pPr algn="ctr"/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EXAMPLES  OF WHOLLY OBTAINED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2441" y="1208868"/>
            <a:ext cx="10811359" cy="4968095"/>
          </a:xfrm>
          <a:noFill/>
        </p:spPr>
        <p:txBody>
          <a:bodyPr>
            <a:normAutofit fontScale="92500" lnSpcReduction="10000"/>
          </a:bodyPr>
          <a:lstStyle/>
          <a:p>
            <a:pPr marL="0" lvl="0" indent="0" algn="just">
              <a:buNone/>
            </a:pPr>
            <a:r>
              <a:rPr lang="en-US" sz="14400" dirty="0" smtClean="0"/>
              <a:t> </a:t>
            </a: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046514" y="1577822"/>
            <a:ext cx="8127999" cy="49895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Live animals born and raised in the country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514" y="2514798"/>
            <a:ext cx="8127999" cy="379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4703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336078" cy="719756"/>
          </a:xfrm>
        </p:spPr>
        <p:txBody>
          <a:bodyPr/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  OF WHOLLY OBTAINED </a:t>
            </a:r>
            <a:r>
              <a:rPr lang="en-US" sz="2000" dirty="0"/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542197"/>
            <a:ext cx="10807890" cy="4634766"/>
          </a:xfrm>
          <a:noFill/>
        </p:spPr>
        <p:txBody>
          <a:bodyPr>
            <a:normAutofit fontScale="92500" lnSpcReduction="20000"/>
          </a:bodyPr>
          <a:lstStyle/>
          <a:p>
            <a:pPr marL="0" lvl="0" indent="0" algn="just">
              <a:buNone/>
            </a:pPr>
            <a:r>
              <a:rPr lang="en-US" sz="14400" dirty="0" smtClean="0"/>
              <a:t> </a:t>
            </a: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748789" y="1793160"/>
            <a:ext cx="8069581" cy="72009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Vegetable products and harvested in the country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775" y="2667628"/>
            <a:ext cx="4351111" cy="26637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8258" y="2723031"/>
            <a:ext cx="4606817" cy="2608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416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3261"/>
          </a:xfrm>
        </p:spPr>
        <p:txBody>
          <a:bodyPr/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  OF WHOLLY OBTAINED </a:t>
            </a:r>
            <a:r>
              <a:rPr lang="en-US" sz="2000" dirty="0"/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038386"/>
            <a:ext cx="10807890" cy="5138577"/>
          </a:xfrm>
          <a:noFill/>
        </p:spPr>
        <p:txBody>
          <a:bodyPr>
            <a:normAutofit fontScale="92500" lnSpcReduction="10000"/>
          </a:bodyPr>
          <a:lstStyle/>
          <a:p>
            <a:pPr marL="0" lvl="0" indent="0" algn="just">
              <a:buNone/>
            </a:pPr>
            <a:r>
              <a:rPr lang="en-US" sz="14400" dirty="0" smtClean="0"/>
              <a:t> </a:t>
            </a: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703070" y="1457046"/>
            <a:ext cx="7600950" cy="59305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Mineral Products extracted within the country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479" y="2525482"/>
            <a:ext cx="4795664" cy="17727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1825" y="2209894"/>
            <a:ext cx="5630436" cy="255628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739880" y="4465081"/>
            <a:ext cx="1683658" cy="4606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Diamond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20990" y="4862977"/>
            <a:ext cx="19545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Iron Ore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0537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351576" cy="595770"/>
          </a:xfrm>
        </p:spPr>
        <p:txBody>
          <a:bodyPr/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  OF WHOLLY OBTAINED </a:t>
            </a:r>
            <a:r>
              <a:rPr lang="en-US" sz="2000" dirty="0"/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960896"/>
            <a:ext cx="10807890" cy="5216067"/>
          </a:xfrm>
          <a:noFill/>
        </p:spPr>
        <p:txBody>
          <a:bodyPr>
            <a:normAutofit fontScale="92500" lnSpcReduction="10000"/>
          </a:bodyPr>
          <a:lstStyle/>
          <a:p>
            <a:pPr marL="0" lvl="0" indent="0" algn="just">
              <a:buNone/>
            </a:pPr>
            <a:r>
              <a:rPr lang="en-US" sz="14400" dirty="0" smtClean="0"/>
              <a:t> </a:t>
            </a: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840375" y="1317891"/>
            <a:ext cx="8565265" cy="69321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Products derived from live animals raised in the country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6914" y="2170894"/>
            <a:ext cx="8469086" cy="425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6425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055" y="0"/>
            <a:ext cx="10515600" cy="999651"/>
          </a:xfrm>
        </p:spPr>
        <p:txBody>
          <a:bodyPr/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  OF WHOLLY OBTAINED </a:t>
            </a:r>
            <a:r>
              <a:rPr lang="en-US" sz="2000" dirty="0"/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949" y="999651"/>
            <a:ext cx="10888851" cy="5177312"/>
          </a:xfrm>
          <a:noFill/>
        </p:spPr>
        <p:txBody>
          <a:bodyPr>
            <a:normAutofit fontScale="92500" lnSpcReduction="10000"/>
          </a:bodyPr>
          <a:lstStyle/>
          <a:p>
            <a:pPr marL="0" lvl="0" indent="0" algn="just">
              <a:buNone/>
            </a:pPr>
            <a:r>
              <a:rPr lang="en-US" sz="14400" dirty="0" smtClean="0"/>
              <a:t> </a:t>
            </a: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257260" y="1325408"/>
            <a:ext cx="7037407" cy="7320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Products of hunting or fishing in the country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972" y="2312820"/>
            <a:ext cx="4296228" cy="35432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0172" y="2350134"/>
            <a:ext cx="4826000" cy="353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6065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398071" cy="595770"/>
          </a:xfrm>
        </p:spPr>
        <p:txBody>
          <a:bodyPr/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  OF WHOLLY OBTAINED </a:t>
            </a:r>
            <a:r>
              <a:rPr lang="en-US" sz="2000" dirty="0"/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345" y="1084881"/>
            <a:ext cx="11528384" cy="5092082"/>
          </a:xfrm>
          <a:noFill/>
        </p:spPr>
        <p:txBody>
          <a:bodyPr>
            <a:normAutofit fontScale="92500" lnSpcReduction="10000"/>
          </a:bodyPr>
          <a:lstStyle/>
          <a:p>
            <a:pPr marL="0" lvl="0" indent="0" algn="just">
              <a:buNone/>
            </a:pPr>
            <a:r>
              <a:rPr lang="en-US" sz="14400" dirty="0" smtClean="0"/>
              <a:t> </a:t>
            </a: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39340" y="1542380"/>
            <a:ext cx="11528385" cy="7320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Products of sea fishing and other products taken from the sea by its vessels</a:t>
            </a:r>
          </a:p>
          <a:p>
            <a:endParaRPr lang="en-US" dirty="0"/>
          </a:p>
        </p:txBody>
      </p:sp>
      <p:pic>
        <p:nvPicPr>
          <p:cNvPr id="5" name="Picture 4" descr="Small fishing trawler in rough seas, New Zealand : Stock Photo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170" y="2545214"/>
            <a:ext cx="4086225" cy="272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shrimp boat fishing for shrimps on the Wadden Sea : Stock Photo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419" y="2529712"/>
            <a:ext cx="4456253" cy="2724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88758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367075" cy="51827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  OF WHOLLY OBTAINED </a:t>
            </a:r>
            <a:r>
              <a:rPr lang="en-US" sz="2000" dirty="0"/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344" y="1100380"/>
            <a:ext cx="11787344" cy="5076583"/>
          </a:xfrm>
          <a:noFill/>
        </p:spPr>
        <p:txBody>
          <a:bodyPr>
            <a:normAutofit fontScale="92500" lnSpcReduction="10000"/>
          </a:bodyPr>
          <a:lstStyle/>
          <a:p>
            <a:pPr marL="0" lvl="0" indent="0" algn="just">
              <a:buNone/>
            </a:pPr>
            <a:r>
              <a:rPr lang="en-US" sz="14400" dirty="0" smtClean="0"/>
              <a:t> </a:t>
            </a: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08344" y="1759352"/>
            <a:ext cx="11528385" cy="7320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Products made on board its factory ships exclusively from the products in (6)</a:t>
            </a:r>
          </a:p>
          <a:p>
            <a:endParaRPr lang="en-US" dirty="0"/>
          </a:p>
        </p:txBody>
      </p:sp>
      <p:pic>
        <p:nvPicPr>
          <p:cNvPr id="5" name="Picture 4" descr="C:\Users\ASneh\Documents\Sadia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654" y="2636143"/>
            <a:ext cx="4114800" cy="3335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ASneh\Documents\Can 5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3236" y="2667139"/>
            <a:ext cx="4082564" cy="33356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25768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289583" cy="657763"/>
          </a:xfrm>
        </p:spPr>
        <p:txBody>
          <a:bodyPr/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  OF WHOLLY OBTAINED </a:t>
            </a:r>
            <a:r>
              <a:rPr lang="en-US" sz="2000" dirty="0"/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022888"/>
            <a:ext cx="10807890" cy="5154075"/>
          </a:xfrm>
          <a:noFill/>
        </p:spPr>
        <p:txBody>
          <a:bodyPr>
            <a:normAutofit fontScale="92500" lnSpcReduction="10000"/>
          </a:bodyPr>
          <a:lstStyle/>
          <a:p>
            <a:pPr marL="0" lvl="0" indent="0" algn="just">
              <a:buNone/>
            </a:pPr>
            <a:r>
              <a:rPr lang="en-US" sz="14400" dirty="0" smtClean="0"/>
              <a:t> </a:t>
            </a: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706056" y="1418396"/>
            <a:ext cx="11030673" cy="7320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Used articles collected there fit only for the recovery of raw materials </a:t>
            </a:r>
          </a:p>
          <a:p>
            <a:endParaRPr lang="en-US" dirty="0"/>
          </a:p>
        </p:txBody>
      </p:sp>
      <p:pic>
        <p:nvPicPr>
          <p:cNvPr id="5" name="Picture 4" descr="Raw-materials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193" y="2438334"/>
            <a:ext cx="6319778" cy="27547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2900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289583" cy="611268"/>
          </a:xfrm>
        </p:spPr>
        <p:txBody>
          <a:bodyPr/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  OF WHOLLY OBTAINED </a:t>
            </a:r>
            <a:r>
              <a:rPr lang="en-US" sz="2000" dirty="0"/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345" y="976394"/>
            <a:ext cx="11528384" cy="5200569"/>
          </a:xfrm>
          <a:noFill/>
        </p:spPr>
        <p:txBody>
          <a:bodyPr>
            <a:normAutofit fontScale="92500" lnSpcReduction="10000"/>
          </a:bodyPr>
          <a:lstStyle/>
          <a:p>
            <a:pPr marL="0" lvl="0" indent="0" algn="just">
              <a:buNone/>
            </a:pPr>
            <a:r>
              <a:rPr lang="en-US" sz="14400" dirty="0" smtClean="0"/>
              <a:t> </a:t>
            </a: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28420" y="1619870"/>
            <a:ext cx="10724827" cy="7320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Waste and scraps resulting from manufacturing operations conducted there</a:t>
            </a:r>
            <a:endParaRPr lang="en-US" sz="2400" dirty="0"/>
          </a:p>
        </p:txBody>
      </p:sp>
      <p:pic>
        <p:nvPicPr>
          <p:cNvPr id="6" name="Picture 5" descr="C:\Users\ASneh\Documents\Scrap 1.jpe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699" y="2467317"/>
            <a:ext cx="4398379" cy="3120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:\Users\ASneh\Documents\Scrap 2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971" y="2436319"/>
            <a:ext cx="4252070" cy="31205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92114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150098" cy="673261"/>
          </a:xfrm>
        </p:spPr>
        <p:txBody>
          <a:bodyPr/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  OF WHOLLY OBTAINED </a:t>
            </a:r>
            <a:r>
              <a:rPr lang="en-US" sz="2000" dirty="0"/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343" y="1038386"/>
            <a:ext cx="11647859" cy="5138577"/>
          </a:xfrm>
          <a:noFill/>
        </p:spPr>
        <p:txBody>
          <a:bodyPr>
            <a:normAutofit fontScale="92500" lnSpcReduction="10000"/>
          </a:bodyPr>
          <a:lstStyle/>
          <a:p>
            <a:pPr marL="0" lvl="0" indent="0" algn="just">
              <a:buNone/>
            </a:pPr>
            <a:r>
              <a:rPr lang="en-US" sz="14400" dirty="0" smtClean="0"/>
              <a:t> </a:t>
            </a: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08344" y="1588874"/>
            <a:ext cx="11528385" cy="85652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Products extracted from the sea bed or below the sea bed which is situated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outside its territorial waters, provided that it has exclusive exploitation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Image result for Pictures of products extracted from sea be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581" y="3134417"/>
            <a:ext cx="6736466" cy="317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80637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9651"/>
          </a:xfrm>
        </p:spPr>
        <p:txBody>
          <a:bodyPr/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  OF WHOLLY OBTAINED </a:t>
            </a:r>
            <a:r>
              <a:rPr lang="en-US" sz="2000" dirty="0"/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542197"/>
            <a:ext cx="10807890" cy="4634766"/>
          </a:xfrm>
          <a:noFill/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en-US" sz="14400" dirty="0" smtClean="0"/>
              <a:t> </a:t>
            </a:r>
            <a:r>
              <a:rPr lang="en-US" sz="5100" dirty="0" smtClean="0"/>
              <a:t>10. Products p</a:t>
            </a:r>
            <a:r>
              <a:rPr lang="en-US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roduced </a:t>
            </a: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goods exclusively from originating </a:t>
            </a:r>
            <a:endParaRPr lang="en-US" sz="5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products </a:t>
            </a: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specified in </a:t>
            </a:r>
            <a:r>
              <a:rPr lang="en-US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(1-10)</a:t>
            </a:r>
            <a:endParaRPr lang="en-US" sz="5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endParaRPr lang="en-US" sz="5800" dirty="0" smtClean="0"/>
          </a:p>
          <a:p>
            <a:pPr marL="0" lvl="0" indent="0" algn="just">
              <a:buNone/>
            </a:pPr>
            <a:r>
              <a:rPr lang="en-US" sz="5800" dirty="0"/>
              <a:t> </a:t>
            </a:r>
            <a:r>
              <a:rPr lang="en-US" sz="5800" dirty="0" smtClean="0"/>
              <a:t> </a:t>
            </a:r>
            <a:r>
              <a:rPr lang="en-US" sz="5100" dirty="0" smtClean="0"/>
              <a:t>11.</a:t>
            </a:r>
            <a:r>
              <a:rPr lang="en-US" sz="5100" dirty="0" smtClean="0">
                <a:latin typeface="Times New Roman" pitchFamily="18" charset="0"/>
                <a:cs typeface="Times New Roman" pitchFamily="18" charset="0"/>
              </a:rPr>
              <a:t> Electrical </a:t>
            </a:r>
            <a:r>
              <a:rPr lang="en-US" sz="5100" dirty="0">
                <a:latin typeface="Times New Roman" pitchFamily="18" charset="0"/>
                <a:cs typeface="Times New Roman" pitchFamily="18" charset="0"/>
              </a:rPr>
              <a:t>energy produced in the Member </a:t>
            </a:r>
            <a:r>
              <a:rPr lang="en-US" sz="5100" dirty="0" smtClean="0">
                <a:latin typeface="Times New Roman" pitchFamily="18" charset="0"/>
                <a:cs typeface="Times New Roman" pitchFamily="18" charset="0"/>
              </a:rPr>
              <a:t>States</a:t>
            </a:r>
            <a:endParaRPr lang="en-US" sz="45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5800" dirty="0" smtClean="0"/>
              <a:t> 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40060592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172074" cy="777875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WP’S FARMULA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542197"/>
            <a:ext cx="10807890" cy="5002982"/>
          </a:xfrm>
          <a:noFill/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n-US" altLang="fr-FR" sz="11200" dirty="0" smtClean="0"/>
              <a:t> </a:t>
            </a:r>
            <a:r>
              <a:rPr lang="en-GB" altLang="fr-FR" sz="11200" dirty="0" smtClean="0"/>
              <a:t>Goods </a:t>
            </a:r>
            <a:r>
              <a:rPr lang="en-GB" altLang="fr-FR" sz="11200" dirty="0"/>
              <a:t>are regarded as WHOLLY PRODUCED within ECOWAS, </a:t>
            </a:r>
            <a:endParaRPr lang="en-GB" altLang="fr-FR" sz="11200" dirty="0" smtClean="0"/>
          </a:p>
          <a:p>
            <a:pPr marL="0" indent="0">
              <a:lnSpc>
                <a:spcPct val="120000"/>
              </a:lnSpc>
              <a:buClr>
                <a:srgbClr val="0070C0"/>
              </a:buClr>
              <a:buNone/>
            </a:pPr>
            <a:r>
              <a:rPr lang="en-GB" altLang="fr-FR" sz="11200" dirty="0" smtClean="0"/>
              <a:t>   if </a:t>
            </a:r>
            <a:r>
              <a:rPr lang="en-GB" altLang="fr-FR" sz="11200" dirty="0"/>
              <a:t>at least 60% of the total quantity of raw materials used </a:t>
            </a:r>
            <a:endParaRPr lang="en-GB" altLang="fr-FR" sz="11200" dirty="0" smtClean="0"/>
          </a:p>
          <a:p>
            <a:pPr marL="0" indent="0">
              <a:lnSpc>
                <a:spcPct val="120000"/>
              </a:lnSpc>
              <a:buClr>
                <a:srgbClr val="0070C0"/>
              </a:buClr>
              <a:buNone/>
            </a:pPr>
            <a:r>
              <a:rPr lang="en-GB" altLang="fr-FR" sz="11200" dirty="0" smtClean="0"/>
              <a:t>   originate </a:t>
            </a:r>
            <a:r>
              <a:rPr lang="en-GB" altLang="fr-FR" sz="11200" dirty="0"/>
              <a:t>from the </a:t>
            </a:r>
            <a:r>
              <a:rPr lang="en-GB" altLang="fr-FR" sz="11200" dirty="0" smtClean="0"/>
              <a:t>ECOWAS region quantity </a:t>
            </a:r>
            <a:r>
              <a:rPr lang="en-GB" altLang="fr-FR" sz="11200" dirty="0"/>
              <a:t>of raw materials </a:t>
            </a:r>
            <a:endParaRPr lang="en-GB" altLang="fr-FR" sz="11200" dirty="0" smtClean="0"/>
          </a:p>
          <a:p>
            <a:pPr marL="0" indent="0">
              <a:lnSpc>
                <a:spcPct val="120000"/>
              </a:lnSpc>
              <a:buClr>
                <a:srgbClr val="0070C0"/>
              </a:buClr>
              <a:buNone/>
            </a:pPr>
            <a:r>
              <a:rPr lang="en-GB" altLang="fr-FR" sz="11200" dirty="0"/>
              <a:t> </a:t>
            </a:r>
            <a:r>
              <a:rPr lang="en-GB" altLang="fr-FR" sz="11200" dirty="0" smtClean="0"/>
              <a:t>  used </a:t>
            </a:r>
            <a:r>
              <a:rPr lang="en-GB" altLang="fr-FR" sz="11200" dirty="0"/>
              <a:t>originate from the ECOWAS </a:t>
            </a:r>
            <a:r>
              <a:rPr lang="en-GB" altLang="fr-FR" sz="11200" dirty="0" smtClean="0"/>
              <a:t>region</a:t>
            </a:r>
          </a:p>
          <a:p>
            <a:pPr marL="0" indent="0">
              <a:lnSpc>
                <a:spcPct val="120000"/>
              </a:lnSpc>
              <a:buClr>
                <a:srgbClr val="0070C0"/>
              </a:buClr>
              <a:buNone/>
            </a:pPr>
            <a:r>
              <a:rPr lang="en-GB" altLang="fr-FR" sz="11200" b="1" dirty="0"/>
              <a:t> </a:t>
            </a:r>
            <a:r>
              <a:rPr lang="en-GB" altLang="fr-FR" sz="11200" b="1" dirty="0" smtClean="0"/>
              <a:t>  WP</a:t>
            </a:r>
            <a:r>
              <a:rPr lang="en-GB" altLang="fr-FR" sz="11200" b="1" dirty="0"/>
              <a:t>= ECOWAS </a:t>
            </a:r>
            <a:r>
              <a:rPr lang="en-GB" altLang="fr-FR" sz="11200" b="1" dirty="0" smtClean="0"/>
              <a:t>RM/(</a:t>
            </a:r>
            <a:r>
              <a:rPr lang="en-GB" altLang="fr-FR" sz="11200" b="1" dirty="0"/>
              <a:t>ECOWAS RM + FOREIGN RM) in </a:t>
            </a:r>
            <a:r>
              <a:rPr lang="en-GB" altLang="fr-FR" sz="11200" b="1" dirty="0" smtClean="0"/>
              <a:t>%</a:t>
            </a:r>
          </a:p>
          <a:p>
            <a:pPr marL="0" indent="0">
              <a:lnSpc>
                <a:spcPct val="120000"/>
              </a:lnSpc>
              <a:buClr>
                <a:srgbClr val="0070C0"/>
              </a:buClr>
              <a:buNone/>
            </a:pPr>
            <a:r>
              <a:rPr lang="en-GB" altLang="fr-FR" sz="11200" dirty="0" smtClean="0"/>
              <a:t>   Where </a:t>
            </a:r>
          </a:p>
          <a:p>
            <a:pPr marL="0" indent="0">
              <a:lnSpc>
                <a:spcPct val="120000"/>
              </a:lnSpc>
              <a:buClr>
                <a:srgbClr val="0070C0"/>
              </a:buClr>
              <a:buNone/>
            </a:pPr>
            <a:r>
              <a:rPr lang="en-GB" altLang="fr-FR" sz="11200" dirty="0"/>
              <a:t> </a:t>
            </a:r>
            <a:r>
              <a:rPr lang="en-GB" altLang="fr-FR" sz="11200" dirty="0" smtClean="0"/>
              <a:t>  ECOWAS </a:t>
            </a:r>
            <a:r>
              <a:rPr lang="en-GB" altLang="fr-FR" sz="11200" dirty="0"/>
              <a:t>RM: Quantity of raw materials originated from </a:t>
            </a:r>
            <a:r>
              <a:rPr lang="en-GB" altLang="fr-FR" sz="11200" dirty="0" smtClean="0"/>
              <a:t>ECOWAS</a:t>
            </a:r>
          </a:p>
          <a:p>
            <a:pPr marL="0" indent="0">
              <a:lnSpc>
                <a:spcPct val="120000"/>
              </a:lnSpc>
              <a:buClr>
                <a:srgbClr val="0070C0"/>
              </a:buClr>
              <a:buNone/>
            </a:pPr>
            <a:r>
              <a:rPr lang="en-GB" altLang="fr-FR" sz="11200" dirty="0" smtClean="0"/>
              <a:t>   FOREIGN </a:t>
            </a:r>
            <a:r>
              <a:rPr lang="en-GB" altLang="fr-FR" sz="11200" dirty="0"/>
              <a:t>RM: Quantity of raw materials originated from </a:t>
            </a:r>
            <a:r>
              <a:rPr lang="en-GB" altLang="fr-FR" sz="11200" dirty="0" smtClean="0"/>
              <a:t>Foreign</a:t>
            </a:r>
          </a:p>
          <a:p>
            <a:pPr marL="0" indent="0">
              <a:lnSpc>
                <a:spcPct val="120000"/>
              </a:lnSpc>
              <a:buClr>
                <a:srgbClr val="0070C0"/>
              </a:buClr>
              <a:buNone/>
            </a:pPr>
            <a:r>
              <a:rPr lang="en-GB" altLang="fr-FR" sz="11200" dirty="0" smtClean="0"/>
              <a:t>  =WP </a:t>
            </a:r>
            <a:r>
              <a:rPr lang="en-GB" altLang="fr-FR" sz="11200" dirty="0"/>
              <a:t>&gt; 60%</a:t>
            </a:r>
          </a:p>
          <a:p>
            <a:pPr marL="0" lvl="0" indent="0" algn="just">
              <a:buNone/>
            </a:pP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31310363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73164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SUBSTANTIAL TRANSFORMATION CRITERION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690689"/>
            <a:ext cx="10807890" cy="4486274"/>
          </a:xfrm>
          <a:noFill/>
        </p:spPr>
        <p:txBody>
          <a:bodyPr>
            <a:normAutofit fontScale="55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 smtClean="0"/>
          </a:p>
          <a:p>
            <a:pPr marL="0" indent="0">
              <a:buNone/>
            </a:pPr>
            <a:endParaRPr lang="en-US" sz="111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1690689"/>
            <a:ext cx="10807890" cy="4638673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           </a:t>
            </a:r>
            <a:r>
              <a:rPr lang="en-US" sz="510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smtClean="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98310" y="1690689"/>
            <a:ext cx="10960290" cy="4791073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3 major criteria: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1. Change of Tariff Classification criterion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Value Added (ad valorem percentage) criterion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Manufacture or Processing operations (technical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requirement) criterion.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111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111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 smtClean="0"/>
              <a:t>                </a:t>
            </a:r>
            <a:r>
              <a:rPr lang="en-US" sz="5100" dirty="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 smtClean="0"/>
              <a:t>     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40420560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075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SUBSTANTIAL TRANSFORMATION 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CRITERION 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cont.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481" y="1115878"/>
            <a:ext cx="11683923" cy="5061085"/>
          </a:xfrm>
          <a:noFill/>
        </p:spPr>
        <p:txBody>
          <a:bodyPr>
            <a:normAutofit fontScale="92500" lnSpcReduction="10000"/>
          </a:bodyPr>
          <a:lstStyle/>
          <a:p>
            <a:pPr marL="0" lvl="0" indent="0" algn="just">
              <a:buNone/>
            </a:pPr>
            <a:r>
              <a:rPr lang="en-US" sz="14400" dirty="0" smtClean="0"/>
              <a:t> </a:t>
            </a: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5" name="TextBox 4"/>
          <p:cNvSpPr txBox="1"/>
          <p:nvPr/>
        </p:nvSpPr>
        <p:spPr>
          <a:xfrm>
            <a:off x="337595" y="1351161"/>
            <a:ext cx="1151681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is sufficient working or processing?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Products which incorporate materials NOT WHOLLY OBTAINED but which have undergone SUFFICIENT TRANSFORMATION OR PROCESSING.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C:\Users\ASneh\Documents\Wood pic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503" y="3365519"/>
            <a:ext cx="5400675" cy="29297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0187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910" y="365125"/>
            <a:ext cx="10960290" cy="1079455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IS CHANGE OF TARIFF CLASSIFICATION?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 smtClean="0"/>
          </a:p>
          <a:p>
            <a:pPr marL="0" indent="0">
              <a:buNone/>
            </a:pPr>
            <a:endParaRPr lang="en-US" sz="111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           </a:t>
            </a:r>
            <a:r>
              <a:rPr lang="en-US" sz="510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smtClean="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37882" y="1596980"/>
            <a:ext cx="11068318" cy="473238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4400" dirty="0"/>
              <a:t>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Good is considered substantially transformed when it is classified in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heading or subheading (depending on the exact rule) different from all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non originating materials used.</a:t>
            </a:r>
          </a:p>
          <a:p>
            <a:pPr marL="0" indent="0">
              <a:buNone/>
            </a:pPr>
            <a:r>
              <a:rPr lang="en-US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>
              <a:buNone/>
            </a:pPr>
            <a:r>
              <a:rPr lang="en-US" sz="1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Example:</a:t>
            </a:r>
          </a:p>
          <a:p>
            <a:pPr marL="0" indent="0">
              <a:buNone/>
            </a:pPr>
            <a:r>
              <a:rPr lang="en-US" sz="1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2523.10     = Cement clinkers   CHT</a:t>
            </a:r>
          </a:p>
          <a:p>
            <a:pPr marL="0" indent="0">
              <a:buNone/>
            </a:pPr>
            <a:r>
              <a:rPr lang="en-US" sz="1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2523.</a:t>
            </a:r>
            <a:r>
              <a:rPr lang="en-US" sz="1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r>
              <a:rPr lang="en-US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= Portland cement</a:t>
            </a:r>
          </a:p>
          <a:p>
            <a:pPr marL="0" indent="0">
              <a:buNone/>
            </a:pPr>
            <a:endParaRPr lang="en-US" sz="11100" dirty="0" smtClean="0"/>
          </a:p>
          <a:p>
            <a:pPr marL="0" indent="0">
              <a:buNone/>
            </a:pPr>
            <a:r>
              <a:rPr lang="en-US" sz="11100" dirty="0"/>
              <a:t> </a:t>
            </a:r>
            <a:r>
              <a:rPr lang="en-US" sz="11100" dirty="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5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 smtClean="0"/>
              <a:t>                </a:t>
            </a:r>
            <a:r>
              <a:rPr lang="en-US" sz="5100" dirty="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 smtClean="0"/>
              <a:t>     </a:t>
            </a:r>
            <a:endParaRPr lang="en-US" sz="5000" dirty="0"/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300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667" y="158496"/>
            <a:ext cx="11222350" cy="77855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CHANGE OF TARIFF HEADING CRITERION (CTC) 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345" y="976394"/>
            <a:ext cx="11528384" cy="5200569"/>
          </a:xfrm>
          <a:noFill/>
        </p:spPr>
        <p:txBody>
          <a:bodyPr>
            <a:normAutofit fontScale="92500" lnSpcReduction="10000"/>
          </a:bodyPr>
          <a:lstStyle/>
          <a:p>
            <a:pPr marL="0" lvl="0" indent="0" algn="just">
              <a:buNone/>
            </a:pPr>
            <a:r>
              <a:rPr lang="en-US" sz="14400" dirty="0" smtClean="0"/>
              <a:t> </a:t>
            </a: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pic>
        <p:nvPicPr>
          <p:cNvPr id="8" name="Picture 7" descr="http://www.kgw.com/img/resize/content.kgw.com/photo/2016/02/15/logging%20logs%20timber_1455556905815_265804_ver1.0.jpg?preset=534-40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126" y="1991036"/>
            <a:ext cx="3333750" cy="135560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ight Arrow 8"/>
          <p:cNvSpPr/>
          <p:nvPr/>
        </p:nvSpPr>
        <p:spPr>
          <a:xfrm rot="5400000">
            <a:off x="1565089" y="3393852"/>
            <a:ext cx="451414" cy="4282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89127" y="3899075"/>
            <a:ext cx="3333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Wood sawn &amp; planed 44.07</a:t>
            </a:r>
          </a:p>
          <a:p>
            <a:pPr algn="ctr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county R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 descr="C:\Users\ASneh\Documents\Plank 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66" y="4753265"/>
            <a:ext cx="3287210" cy="158047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335667" y="1164871"/>
            <a:ext cx="32872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Wood in the rough 44.03</a:t>
            </a:r>
          </a:p>
          <a:p>
            <a:pPr algn="ctr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Cut in Country A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 descr="C:\Users\ASneh\Documents\Table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0346" y="2243327"/>
            <a:ext cx="3202267" cy="177766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/>
          <p:cNvSpPr txBox="1"/>
          <p:nvPr/>
        </p:nvSpPr>
        <p:spPr>
          <a:xfrm>
            <a:off x="8590346" y="1333939"/>
            <a:ext cx="32872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Made to furniture tables 94.03 in country 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548444" y="4685657"/>
            <a:ext cx="34241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Imported into country Z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ight Arrow 15"/>
          <p:cNvSpPr/>
          <p:nvPr/>
        </p:nvSpPr>
        <p:spPr>
          <a:xfrm rot="5400000">
            <a:off x="9967548" y="4139193"/>
            <a:ext cx="585968" cy="4282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 rot="612112">
            <a:off x="4071850" y="2343477"/>
            <a:ext cx="3827130" cy="7387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Country 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Right Arrow 17"/>
          <p:cNvSpPr/>
          <p:nvPr/>
        </p:nvSpPr>
        <p:spPr>
          <a:xfrm rot="20251285">
            <a:off x="3738766" y="4144745"/>
            <a:ext cx="4321221" cy="7364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Country R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40016" y="5805691"/>
            <a:ext cx="5104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the goods originate in country y? YES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7241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910" y="377317"/>
            <a:ext cx="10807890" cy="68338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 OF TARIFF HEADING CRITERION (CTC)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/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990" y="1133856"/>
            <a:ext cx="10807890" cy="5055299"/>
          </a:xfrm>
          <a:noFill/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14400" dirty="0" smtClean="0"/>
              <a:t> </a:t>
            </a:r>
            <a:endParaRPr lang="en-US" sz="5100" dirty="0" smtClean="0"/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4" name="TextBox 3"/>
          <p:cNvSpPr txBox="1"/>
          <p:nvPr/>
        </p:nvSpPr>
        <p:spPr>
          <a:xfrm>
            <a:off x="950976" y="1332011"/>
            <a:ext cx="20501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Diamond </a:t>
            </a:r>
          </a:p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21.02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8512" y="4000359"/>
            <a:ext cx="1645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</a:p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71.08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C:\Users\ASneh\Documents\Gold 2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695" y="2659745"/>
            <a:ext cx="2982459" cy="283305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5057891" y="1084281"/>
            <a:ext cx="32872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Jewelry </a:t>
            </a:r>
          </a:p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71.13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32157" y="3279648"/>
            <a:ext cx="27997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Does this qualify as originating?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323176" y="4747202"/>
            <a:ext cx="1678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ight Arrow 10"/>
          <p:cNvSpPr/>
          <p:nvPr/>
        </p:nvSpPr>
        <p:spPr>
          <a:xfrm rot="1315759">
            <a:off x="2793207" y="2229667"/>
            <a:ext cx="2073261" cy="8452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Diamond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 rot="21007270">
            <a:off x="2554214" y="3845349"/>
            <a:ext cx="2156483" cy="7387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Gold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9119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1234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CTC’S FORMULA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 smtClean="0"/>
          </a:p>
          <a:p>
            <a:pPr marL="0" indent="0">
              <a:buNone/>
            </a:pPr>
            <a:endParaRPr lang="en-US" sz="111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           </a:t>
            </a:r>
            <a:r>
              <a:rPr lang="en-US" sz="510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smtClean="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37882" y="1596980"/>
            <a:ext cx="11068318" cy="473238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4400" dirty="0"/>
              <a:t> </a:t>
            </a:r>
            <a:r>
              <a:rPr lang="en-US" sz="1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special formula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Tariff heading of final product is different from constituent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materials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Worked beyond minimal operations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Sometimes, eyes test.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>
              <a:buNone/>
            </a:pPr>
            <a:r>
              <a:rPr lang="en-US" sz="1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en-US" sz="11100" dirty="0" smtClean="0"/>
          </a:p>
          <a:p>
            <a:pPr marL="0" indent="0">
              <a:buNone/>
            </a:pPr>
            <a:r>
              <a:rPr lang="en-US" sz="11100" dirty="0"/>
              <a:t> </a:t>
            </a:r>
            <a:r>
              <a:rPr lang="en-US" sz="11100" dirty="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5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 smtClean="0"/>
              <a:t>                </a:t>
            </a:r>
            <a:r>
              <a:rPr lang="en-US" sz="5100" dirty="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 smtClean="0"/>
              <a:t>     </a:t>
            </a:r>
            <a:endParaRPr lang="en-US" sz="5000" dirty="0"/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7762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4286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DOES VALUE ADDED WORKS?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 smtClean="0"/>
          </a:p>
          <a:p>
            <a:pPr marL="0" indent="0">
              <a:buNone/>
            </a:pPr>
            <a:endParaRPr lang="en-US" sz="111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           </a:t>
            </a:r>
            <a:r>
              <a:rPr lang="en-US" sz="510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smtClean="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37882" y="1596980"/>
            <a:ext cx="11068318" cy="473238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4400" dirty="0"/>
              <a:t>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Regardless of change in classification, good is considered transformed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substantially when: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1.  value added &gt; 30% (</a:t>
            </a:r>
            <a:r>
              <a:rPr lang="en-US" sz="11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ex-works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for ETLS purpose</a:t>
            </a:r>
            <a:endParaRPr lang="en-US" sz="112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VA can be expressed in 2 ways as: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maximum allowance for non originating materials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inimum requirement of domestic content</a:t>
            </a:r>
            <a:r>
              <a:rPr lang="en-US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1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en-US" sz="1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1100" dirty="0"/>
              <a:t> </a:t>
            </a:r>
            <a:r>
              <a:rPr lang="en-US" sz="11100" dirty="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5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 smtClean="0"/>
              <a:t>                </a:t>
            </a:r>
            <a:r>
              <a:rPr lang="en-US" sz="5100" dirty="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 smtClean="0"/>
              <a:t>     </a:t>
            </a:r>
            <a:endParaRPr lang="en-US" sz="5000" dirty="0"/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2883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351576" cy="921234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VA’S FORMULA 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 smtClean="0"/>
          </a:p>
          <a:p>
            <a:pPr marL="0" indent="0">
              <a:buNone/>
            </a:pPr>
            <a:endParaRPr lang="en-US" sz="111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           </a:t>
            </a:r>
            <a:r>
              <a:rPr lang="en-US" sz="510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smtClean="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37882" y="1596980"/>
            <a:ext cx="11068318" cy="473238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57225" indent="0">
              <a:buClr>
                <a:srgbClr val="0070C0"/>
              </a:buClr>
              <a:buNone/>
            </a:pPr>
            <a:r>
              <a:rPr lang="en-GB" sz="11200" dirty="0" smtClean="0"/>
              <a:t>- </a:t>
            </a:r>
            <a:r>
              <a:rPr lang="en-GB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Value Added:</a:t>
            </a:r>
          </a:p>
          <a:p>
            <a:pPr marL="657225" indent="0">
              <a:buClr>
                <a:srgbClr val="0070C0"/>
              </a:buClr>
              <a:buNone/>
            </a:pPr>
            <a:r>
              <a:rPr lang="en-GB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 </a:t>
            </a:r>
            <a:r>
              <a:rPr lang="en-GB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[(Ex-factory CP) – CIF value FOREIGN RM – CIF value FOREIGN CONSU  – CIF value FOREIGN PACK] / (Ex-factory CP) in </a:t>
            </a:r>
            <a:r>
              <a:rPr lang="en-GB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  <a:p>
            <a:pPr marL="657225" indent="0">
              <a:buClr>
                <a:srgbClr val="0070C0"/>
              </a:buClr>
              <a:buNone/>
            </a:pPr>
            <a:r>
              <a:rPr lang="en-GB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Clr>
                <a:srgbClr val="0070C0"/>
              </a:buClr>
              <a:buNone/>
            </a:pPr>
            <a:r>
              <a:rPr lang="en-GB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-VA </a:t>
            </a:r>
            <a:r>
              <a:rPr lang="en-GB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  <a:r>
              <a:rPr lang="en-GB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30%</a:t>
            </a:r>
            <a:endParaRPr lang="en-GB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0070C0"/>
              </a:buClr>
              <a:buNone/>
            </a:pPr>
            <a:r>
              <a:rPr lang="en-GB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Requirements </a:t>
            </a:r>
            <a:r>
              <a:rPr lang="en-GB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be </a:t>
            </a:r>
            <a:r>
              <a:rPr lang="en-GB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fulfilled:</a:t>
            </a:r>
            <a:endParaRPr lang="en-GB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9750" lvl="0" indent="15875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GB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Salaries and wages may not exceed </a:t>
            </a:r>
            <a:r>
              <a:rPr lang="en-GB" sz="1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GB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of Cost price</a:t>
            </a:r>
          </a:p>
          <a:p>
            <a:pPr marL="539750" lvl="0" indent="15875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GB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Works, supplies and external services may not exceed </a:t>
            </a:r>
            <a:r>
              <a:rPr lang="en-GB" sz="1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GB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of </a:t>
            </a:r>
            <a:r>
              <a:rPr lang="en-GB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Cost</a:t>
            </a:r>
          </a:p>
          <a:p>
            <a:pPr marL="539750" lvl="0" indent="0">
              <a:buClr>
                <a:schemeClr val="accent1"/>
              </a:buClr>
              <a:buNone/>
            </a:pPr>
            <a:r>
              <a:rPr lang="en-GB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GB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price, and must be directly tied to production</a:t>
            </a:r>
          </a:p>
          <a:p>
            <a:pPr marL="539750" lvl="0" indent="15875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GB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charges may not exceed </a:t>
            </a:r>
            <a:r>
              <a:rPr lang="en-GB" sz="1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GB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of Cost price</a:t>
            </a:r>
            <a:endParaRPr lang="en-GB" altLang="fr-FR" sz="11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57225" indent="0">
              <a:buClr>
                <a:srgbClr val="0070C0"/>
              </a:buClr>
              <a:buNone/>
            </a:pPr>
            <a:endParaRPr lang="en-GB" sz="9600" dirty="0"/>
          </a:p>
          <a:p>
            <a:pPr marL="657225" indent="0">
              <a:buClr>
                <a:srgbClr val="0070C0"/>
              </a:buClr>
              <a:buNone/>
            </a:pPr>
            <a:endParaRPr lang="en-GB" sz="9600" dirty="0"/>
          </a:p>
          <a:p>
            <a:pPr marL="657225" indent="0">
              <a:buClr>
                <a:srgbClr val="0070C0"/>
              </a:buClr>
              <a:buNone/>
            </a:pPr>
            <a:endParaRPr lang="en-GB" sz="11200" dirty="0"/>
          </a:p>
          <a:p>
            <a:pPr marL="657225" indent="0">
              <a:buClr>
                <a:srgbClr val="0070C0"/>
              </a:buClr>
              <a:buNone/>
            </a:pPr>
            <a:endParaRPr lang="en-US" sz="112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112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12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 smtClean="0"/>
              <a:t>                </a:t>
            </a:r>
            <a:r>
              <a:rPr lang="en-US" sz="5100" dirty="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 smtClean="0"/>
              <a:t>     </a:t>
            </a:r>
            <a:endParaRPr lang="en-US" sz="5000" dirty="0"/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7358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79455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DOES VALUE ADDED WORKS? </a:t>
            </a:r>
            <a:r>
              <a:rPr lang="en-US" sz="1800" dirty="0" smtClean="0"/>
              <a:t>Cont.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 smtClean="0"/>
          </a:p>
          <a:p>
            <a:pPr marL="0" indent="0">
              <a:buNone/>
            </a:pPr>
            <a:endParaRPr lang="en-US" sz="111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           </a:t>
            </a:r>
            <a:r>
              <a:rPr lang="en-US" sz="510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smtClean="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37882" y="1596980"/>
            <a:ext cx="11068318" cy="473238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</a:p>
          <a:p>
            <a:pPr marL="0" indent="0">
              <a:lnSpc>
                <a:spcPct val="120000"/>
              </a:lnSpc>
              <a:buNone/>
            </a:pPr>
            <a:endParaRPr lang="en-US" sz="1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8529, parts suitable for use solely or principally with the apparatus of headings numbers 8525  to 8528.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45% value added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5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58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 smtClean="0"/>
              <a:t>                </a:t>
            </a:r>
            <a:r>
              <a:rPr lang="en-US" sz="5100" dirty="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 smtClean="0"/>
              <a:t>     </a:t>
            </a:r>
            <a:endParaRPr lang="en-US" sz="5000" dirty="0"/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5694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5081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VALUE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ADDED CRITERION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 smtClean="0"/>
          </a:p>
          <a:p>
            <a:pPr marL="0" indent="0">
              <a:buNone/>
            </a:pPr>
            <a:endParaRPr lang="en-US" sz="111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           </a:t>
            </a:r>
            <a:r>
              <a:rPr lang="en-US" sz="510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smtClean="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92277" y="1312607"/>
            <a:ext cx="10537723" cy="476064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Solve the problem below. Time: </a:t>
            </a:r>
            <a:r>
              <a:rPr lang="en-US" sz="1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minutes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minimum limit  of  originating value is 30%. Find  The % of value added for the product below and determine if they originate Or not.</a:t>
            </a:r>
          </a:p>
          <a:p>
            <a:pPr marL="0" indent="0">
              <a:buNone/>
            </a:pPr>
            <a:r>
              <a:rPr lang="en-US" sz="1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11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Product A          </a:t>
            </a:r>
            <a:r>
              <a:rPr lang="en-US" sz="1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  <a:r>
              <a:rPr lang="en-US" sz="111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Product B</a:t>
            </a:r>
          </a:p>
          <a:p>
            <a:pPr marL="0" indent="0">
              <a:buNone/>
            </a:pPr>
            <a:endParaRPr lang="en-US" sz="5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Labor           20%                           Labor             12.5%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Electricity    15                              Electricity      10%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overhead      10                              Overhead        4%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Profit           </a:t>
            </a:r>
            <a:r>
              <a:rPr lang="en-US" sz="111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en-US" sz="1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Profit             </a:t>
            </a:r>
            <a:r>
              <a:rPr lang="en-US" sz="111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2.5%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Total                   </a:t>
            </a:r>
            <a:r>
              <a:rPr lang="en-US" sz="7200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en-US" sz="7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To</a:t>
            </a:r>
            <a:r>
              <a:rPr lang="en-US" sz="8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tal  </a:t>
            </a:r>
            <a:r>
              <a:rPr lang="en-US" sz="6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en-US" sz="8000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   </a:t>
            </a:r>
            <a:endParaRPr lang="en-US" sz="6400" u="sng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5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 smtClean="0"/>
              <a:t>                </a:t>
            </a:r>
            <a:r>
              <a:rPr lang="en-US" sz="5100" dirty="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 smtClean="0"/>
              <a:t>     </a:t>
            </a:r>
            <a:endParaRPr lang="en-US" sz="5000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15883549"/>
              </p:ext>
            </p:extLst>
          </p:nvPr>
        </p:nvGraphicFramePr>
        <p:xfrm>
          <a:off x="3628103" y="4584880"/>
          <a:ext cx="1987086" cy="721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7878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867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MANUFACTURING OR PROCESSING OPERATIONS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532587"/>
            <a:ext cx="10807890" cy="4644376"/>
          </a:xfrm>
          <a:noFill/>
        </p:spPr>
        <p:txBody>
          <a:bodyPr>
            <a:normAutofit fontScale="55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 smtClean="0"/>
          </a:p>
          <a:p>
            <a:pPr marL="0" indent="0">
              <a:buNone/>
            </a:pPr>
            <a:endParaRPr lang="en-US" sz="111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           </a:t>
            </a:r>
            <a:r>
              <a:rPr lang="en-US" sz="510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smtClean="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8607" y="1403798"/>
            <a:ext cx="11068318" cy="492556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12800" i="1" dirty="0"/>
              <a:t> </a:t>
            </a:r>
            <a:r>
              <a:rPr lang="en-US" sz="1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Regardless a change in classification, a good is </a:t>
            </a:r>
          </a:p>
          <a:p>
            <a:pPr marL="0" indent="0">
              <a:buNone/>
            </a:pPr>
            <a:r>
              <a:rPr lang="en-US" sz="1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considered substantially transformed when the good </a:t>
            </a:r>
          </a:p>
          <a:p>
            <a:pPr marL="0" indent="0">
              <a:buNone/>
            </a:pPr>
            <a:r>
              <a:rPr lang="en-US" sz="1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has undergone specified manufacturing or processing </a:t>
            </a:r>
          </a:p>
          <a:p>
            <a:pPr marL="0" indent="0">
              <a:buNone/>
            </a:pPr>
            <a:r>
              <a:rPr lang="en-US" sz="1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operations.</a:t>
            </a:r>
          </a:p>
          <a:p>
            <a:pPr marL="0" indent="0">
              <a:buNone/>
            </a:pPr>
            <a:r>
              <a:rPr lang="en-US" sz="1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 (basic rule)           </a:t>
            </a:r>
            <a:r>
              <a:rPr lang="en-US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 ingredients change heading  </a:t>
            </a:r>
            <a:r>
              <a:rPr lang="en-US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</a:t>
            </a:r>
            <a:endParaRPr lang="en-US" sz="1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Water             22.01</a:t>
            </a:r>
            <a:r>
              <a:rPr lang="en-US" sz="1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restriction on  their origin          </a:t>
            </a:r>
            <a:endParaRPr lang="en-US" sz="1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Malt               11.07</a:t>
            </a:r>
            <a:r>
              <a:rPr lang="en-US" sz="1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beer originates in country of production</a:t>
            </a:r>
            <a:r>
              <a:rPr lang="en-US" sz="9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</a:p>
          <a:p>
            <a:pPr marL="0" indent="0">
              <a:buNone/>
            </a:pPr>
            <a:r>
              <a:rPr lang="en-US" sz="1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Hops </a:t>
            </a:r>
            <a:r>
              <a:rPr lang="en-US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2.10 </a:t>
            </a:r>
          </a:p>
          <a:p>
            <a:pPr marL="0" indent="0">
              <a:buNone/>
            </a:pPr>
            <a:r>
              <a:rPr lang="en-US" sz="1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Sugar </a:t>
            </a:r>
            <a:r>
              <a:rPr lang="en-US" sz="1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syrup </a:t>
            </a:r>
            <a:r>
              <a:rPr lang="en-US" sz="1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17.02</a:t>
            </a:r>
            <a:r>
              <a:rPr lang="en-US" sz="1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Beer</a:t>
            </a:r>
            <a:r>
              <a:rPr lang="en-US" sz="12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22.03</a:t>
            </a:r>
            <a:endParaRPr lang="en-US" sz="128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2800" i="1" dirty="0" smtClean="0"/>
          </a:p>
          <a:p>
            <a:pPr marL="0" indent="0">
              <a:buNone/>
            </a:pPr>
            <a:endParaRPr lang="en-US" sz="9000" i="1" dirty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90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 smtClean="0"/>
              <a:t>                </a:t>
            </a:r>
            <a:r>
              <a:rPr lang="en-US" sz="5100" dirty="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 smtClean="0"/>
              <a:t>     </a:t>
            </a:r>
            <a:endParaRPr lang="en-US" sz="5000" dirty="0"/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624551061"/>
              </p:ext>
            </p:extLst>
          </p:nvPr>
        </p:nvGraphicFramePr>
        <p:xfrm>
          <a:off x="4443211" y="5399606"/>
          <a:ext cx="1109450" cy="5712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9283362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57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IS MINIMAL OPERATIONS?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 smtClean="0"/>
          </a:p>
          <a:p>
            <a:pPr marL="0" indent="0">
              <a:buNone/>
            </a:pPr>
            <a:endParaRPr lang="en-US" sz="111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           </a:t>
            </a:r>
            <a:r>
              <a:rPr lang="en-US" sz="510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smtClean="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8607" y="1690688"/>
            <a:ext cx="11068318" cy="463867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12800" i="1" dirty="0" smtClean="0"/>
              <a:t>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Reverse form of Manufacturing operations</a:t>
            </a:r>
          </a:p>
          <a:p>
            <a:pPr marL="0" indent="0">
              <a:buNone/>
            </a:pPr>
            <a:endParaRPr lang="en-US" sz="1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Seen in Preferential and Non-preferential Agreements</a:t>
            </a:r>
          </a:p>
          <a:p>
            <a:pPr marL="0" indent="0">
              <a:buNone/>
            </a:pPr>
            <a:endParaRPr lang="en-US" sz="1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1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Points to operations that are insufficient and do not confers origin </a:t>
            </a:r>
          </a:p>
          <a:p>
            <a:pPr marL="0" indent="0">
              <a:buNone/>
            </a:pPr>
            <a:endParaRPr lang="en-US" sz="9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Examples:</a:t>
            </a:r>
          </a:p>
          <a:p>
            <a:pPr marL="0" indent="0">
              <a:buNone/>
            </a:pPr>
            <a:r>
              <a:rPr lang="en-US" sz="1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1. labeling 2. Packaging  3. Assembling</a:t>
            </a:r>
          </a:p>
          <a:p>
            <a:pPr marL="0" indent="0">
              <a:buNone/>
            </a:pPr>
            <a:r>
              <a:rPr lang="en-US" sz="9000" i="1" dirty="0"/>
              <a:t> </a:t>
            </a:r>
            <a:r>
              <a:rPr lang="en-US" sz="9000" i="1" dirty="0" smtClean="0"/>
              <a:t> </a:t>
            </a:r>
          </a:p>
          <a:p>
            <a:pPr marL="0" indent="0">
              <a:buNone/>
            </a:pPr>
            <a:endParaRPr lang="en-US" sz="9000" i="1" dirty="0" smtClean="0"/>
          </a:p>
          <a:p>
            <a:pPr marL="0" indent="0">
              <a:buNone/>
            </a:pPr>
            <a:endParaRPr lang="en-US" sz="9000" i="1" dirty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90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 smtClean="0"/>
              <a:t>                </a:t>
            </a:r>
            <a:r>
              <a:rPr lang="en-US" sz="5100" dirty="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 smtClean="0"/>
              <a:t>     </a:t>
            </a:r>
            <a:endParaRPr lang="en-US" sz="5000" dirty="0"/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41512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405056" cy="922762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MINIMAL OPERATIONS, NO ORIGIN CONFERED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 smtClean="0"/>
          </a:p>
          <a:p>
            <a:pPr marL="0" indent="0">
              <a:buNone/>
            </a:pPr>
            <a:endParaRPr lang="en-US" sz="111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           </a:t>
            </a:r>
            <a:r>
              <a:rPr lang="en-US" sz="510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smtClean="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8607" y="1440288"/>
            <a:ext cx="11068318" cy="487582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9000" i="1" dirty="0" smtClean="0"/>
              <a:t> </a:t>
            </a:r>
            <a:r>
              <a:rPr lang="en-US" sz="9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9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Operations for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preservation of products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during transport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storage: </a:t>
            </a:r>
          </a:p>
          <a:p>
            <a:pPr marL="0" indent="0">
              <a:buNone/>
            </a:pP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1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chilling </a:t>
            </a:r>
          </a:p>
          <a:p>
            <a:pPr>
              <a:lnSpc>
                <a:spcPct val="120000"/>
              </a:lnSpc>
            </a:pP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placing in salt, sulphur dioxide, or other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aqueous solutions </a:t>
            </a:r>
          </a:p>
          <a:p>
            <a:pPr>
              <a:lnSpc>
                <a:spcPct val="120000"/>
              </a:lnSpc>
            </a:pP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removal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damaged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parts, etc.</a:t>
            </a:r>
          </a:p>
          <a:p>
            <a:pPr marL="0" indent="0">
              <a:lnSpc>
                <a:spcPct val="120000"/>
              </a:lnSpc>
              <a:buNone/>
            </a:pPr>
            <a:endParaRPr lang="en-US" sz="9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9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90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 smtClean="0"/>
              <a:t>                </a:t>
            </a:r>
            <a:r>
              <a:rPr lang="en-US" sz="5100" dirty="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 smtClean="0"/>
              <a:t>     </a:t>
            </a:r>
            <a:endParaRPr lang="en-US" sz="5000" dirty="0"/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19773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353541" cy="107730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MINIMAL OPERATIONS, NO ORIGIN CONFERED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 smtClean="0"/>
          </a:p>
          <a:p>
            <a:pPr marL="0" indent="0">
              <a:buNone/>
            </a:pPr>
            <a:endParaRPr lang="en-US" sz="111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           </a:t>
            </a:r>
            <a:r>
              <a:rPr lang="en-US" sz="510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smtClean="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8607" y="1442434"/>
            <a:ext cx="11068318" cy="487367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0" i="1" dirty="0" smtClean="0"/>
              <a:t> </a:t>
            </a:r>
            <a:r>
              <a:rPr lang="en-US" sz="1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Simple operations such as: </a:t>
            </a:r>
            <a:endParaRPr lang="en-US" sz="1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Removal of dust, sifting or screening, sorting,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washing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painting,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cutting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up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matching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including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making up sets of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articles;</a:t>
            </a:r>
          </a:p>
          <a:p>
            <a:pPr marL="0" indent="0">
              <a:buNone/>
            </a:pPr>
            <a:endParaRPr lang="en-US" sz="1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8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Changing or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packing and breaking up and assembly of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consignments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placing in bottles, flasks, bags, boxes </a:t>
            </a:r>
            <a:endParaRPr lang="en-US" sz="1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fixing on cards, boards, and other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simple packaging operations                   </a:t>
            </a:r>
          </a:p>
          <a:p>
            <a:pPr marL="0" indent="0">
              <a:buNone/>
            </a:pPr>
            <a:endParaRPr lang="en-US" sz="11200" i="1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12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90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 smtClean="0"/>
              <a:t>                </a:t>
            </a:r>
            <a:r>
              <a:rPr lang="en-US" sz="5100" dirty="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 smtClean="0"/>
              <a:t>     </a:t>
            </a:r>
            <a:endParaRPr lang="en-US" sz="5000" dirty="0"/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7564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51551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/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MINIMAL OPERATIONS, NO ORIGIN CONFERED 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cont.</a:t>
            </a: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 smtClean="0"/>
          </a:p>
          <a:p>
            <a:pPr marL="0" indent="0">
              <a:buNone/>
            </a:pPr>
            <a:endParaRPr lang="en-US" sz="111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           </a:t>
            </a:r>
            <a:r>
              <a:rPr lang="en-US" sz="510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smtClean="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85482" y="1639171"/>
            <a:ext cx="11068318" cy="463867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4400" i="1" dirty="0" smtClean="0"/>
              <a:t>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4400" dirty="0" smtClean="0"/>
              <a:t>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Affixing marks, labels or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distinguishing signs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products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endParaRPr lang="en-US" sz="1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on their packaging </a:t>
            </a:r>
          </a:p>
          <a:p>
            <a:pPr marL="0" indent="0">
              <a:buNone/>
            </a:pPr>
            <a:endParaRPr lang="en-US" sz="1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Simple mixing of products, whether or not of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 kinds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where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one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more of the component mixtures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meet the conditions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laid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down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rules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enable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them to be considered originating products </a:t>
            </a:r>
            <a:endParaRPr lang="en-US" sz="1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endParaRPr lang="en-US" sz="1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90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 smtClean="0"/>
              <a:t>                </a:t>
            </a:r>
            <a:r>
              <a:rPr lang="en-US" sz="5100" dirty="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 smtClean="0"/>
              <a:t>     </a:t>
            </a:r>
            <a:endParaRPr lang="en-US" sz="5000" dirty="0"/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97819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/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MINIMAL OPERATIONS, NO ORIGIN CONFERED </a:t>
            </a:r>
            <a:r>
              <a:rPr lang="en-US" sz="1600" dirty="0" smtClean="0"/>
              <a:t>cont.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 smtClean="0"/>
          </a:p>
          <a:p>
            <a:pPr marL="0" indent="0">
              <a:buNone/>
            </a:pPr>
            <a:endParaRPr lang="en-US" sz="111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           </a:t>
            </a:r>
            <a:r>
              <a:rPr lang="en-US" sz="510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smtClean="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85482" y="1690688"/>
            <a:ext cx="11068318" cy="463867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4400" dirty="0" smtClean="0"/>
              <a:t> </a:t>
            </a:r>
            <a:r>
              <a:rPr lang="en-US" sz="12800" dirty="0"/>
              <a:t>6. </a:t>
            </a:r>
            <a:r>
              <a:rPr lang="en-US" sz="1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Simple 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assembly of parts of products </a:t>
            </a:r>
            <a:r>
              <a:rPr lang="en-US" sz="1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constitute a complete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product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7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Simple 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combination of two or more operations shown in 1 to </a:t>
            </a:r>
            <a:r>
              <a:rPr lang="en-US" sz="1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8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</a:t>
            </a:r>
            <a:r>
              <a:rPr lang="en-US" sz="1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laughter 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animals does not qualify  as </a:t>
            </a:r>
            <a:r>
              <a:rPr lang="en-US" sz="1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sufficient </a:t>
            </a:r>
            <a:endParaRPr lang="en-US" sz="1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transformation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  <a:endParaRPr lang="en-US" sz="1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2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76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90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9000" dirty="0" smtClean="0"/>
              <a:t>             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 smtClean="0"/>
              <a:t>     </a:t>
            </a:r>
            <a:endParaRPr lang="en-US" sz="5000" dirty="0"/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47056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325" y="1227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/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MIMIMIS OR TOLERANCE RULE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 smtClean="0"/>
          </a:p>
          <a:p>
            <a:pPr marL="0" indent="0">
              <a:buNone/>
            </a:pPr>
            <a:endParaRPr lang="en-US" sz="111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           </a:t>
            </a:r>
            <a:r>
              <a:rPr lang="en-US" sz="510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smtClean="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8607" y="1677436"/>
            <a:ext cx="11068318" cy="463867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Permits a specific share (often between 10% &amp; 15%) of value or volume</a:t>
            </a:r>
          </a:p>
          <a:p>
            <a:pPr marL="0" indent="0"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of final product to be non originating</a:t>
            </a:r>
          </a:p>
          <a:p>
            <a:pPr marL="0" indent="0">
              <a:buNone/>
            </a:pPr>
            <a:endParaRPr lang="en-US" sz="1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Final product maintains originating status</a:t>
            </a:r>
          </a:p>
          <a:p>
            <a:pPr marL="0" indent="0">
              <a:buNone/>
            </a:pPr>
            <a:endParaRPr lang="en-US" sz="1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Applicable components identified in Agreement</a:t>
            </a:r>
          </a:p>
          <a:p>
            <a:pPr marL="0" indent="0">
              <a:buNone/>
            </a:pP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Example:</a:t>
            </a:r>
          </a:p>
          <a:p>
            <a:pPr marL="0" indent="0">
              <a:buNone/>
            </a:pP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HS chapters to which the tolerance does not apply.</a:t>
            </a:r>
          </a:p>
          <a:p>
            <a:pPr marL="0" indent="0">
              <a:buNone/>
            </a:pPr>
            <a:endParaRPr lang="en-US" sz="1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9000" i="1" dirty="0" smtClean="0"/>
          </a:p>
          <a:p>
            <a:pPr marL="0" indent="0">
              <a:buNone/>
            </a:pPr>
            <a:endParaRPr lang="en-US" sz="9000" i="1" dirty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90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 smtClean="0"/>
              <a:t>                </a:t>
            </a:r>
            <a:r>
              <a:rPr lang="en-US" sz="5100" dirty="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 smtClean="0"/>
              <a:t>     </a:t>
            </a:r>
            <a:endParaRPr lang="en-US" sz="5000" dirty="0"/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37910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325" y="1227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/>
              <a:t>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ROLLING-UP” OF PREFERENTIAL STATUS METHOD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 smtClean="0"/>
          </a:p>
          <a:p>
            <a:pPr marL="0" indent="0">
              <a:buNone/>
            </a:pPr>
            <a:endParaRPr lang="en-US" sz="111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           </a:t>
            </a:r>
            <a:r>
              <a:rPr lang="en-US" sz="510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smtClean="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8607" y="1677436"/>
            <a:ext cx="11068318" cy="463867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Rolling-Up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When establishing the origin status of parts: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Calculate the local content,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Calculate the non-originating materials,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the parts qualifies as originating, then all the non-originating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materials obtain originating status.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en-US" sz="1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9000" i="1" dirty="0" smtClean="0"/>
          </a:p>
          <a:p>
            <a:pPr marL="0" indent="0">
              <a:buNone/>
            </a:pPr>
            <a:endParaRPr lang="en-US" sz="9000" i="1" dirty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90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 smtClean="0"/>
              <a:t>                </a:t>
            </a:r>
            <a:r>
              <a:rPr lang="en-US" sz="5100" dirty="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 smtClean="0"/>
              <a:t>     </a:t>
            </a:r>
            <a:endParaRPr lang="en-US" sz="5000" dirty="0"/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4373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325" y="1227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/>
              <a:t>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ROLLING-UP” OF PREFERENTIAL STATUS METHOD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 smtClean="0"/>
          </a:p>
          <a:p>
            <a:pPr marL="0" indent="0">
              <a:buNone/>
            </a:pPr>
            <a:endParaRPr lang="en-US" sz="111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           </a:t>
            </a:r>
            <a:r>
              <a:rPr lang="en-US" sz="510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smtClean="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8607" y="1677436"/>
            <a:ext cx="11068318" cy="463867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ROLLING-UP” OF PREFERENTIAL STATUS METHOD </a:t>
            </a:r>
            <a:endParaRPr lang="en-US" sz="1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engine for this car has to be at least 60% originating, if it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is,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 </a:t>
            </a:r>
            <a:endParaRPr lang="en-US" sz="1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the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whole car becomes originating.</a:t>
            </a:r>
          </a:p>
          <a:p>
            <a:pPr marL="0" indent="0">
              <a:buNone/>
            </a:pPr>
            <a:r>
              <a:rPr lang="en-US" sz="11200" i="1" dirty="0" smtClean="0"/>
              <a:t>      </a:t>
            </a:r>
          </a:p>
          <a:p>
            <a:pPr marL="0" indent="0">
              <a:buNone/>
            </a:pPr>
            <a:r>
              <a:rPr lang="en-US" sz="11200" i="1" dirty="0"/>
              <a:t> </a:t>
            </a:r>
            <a:r>
              <a:rPr lang="en-US" sz="11200" i="1" dirty="0" smtClean="0"/>
              <a:t>     </a:t>
            </a:r>
          </a:p>
          <a:p>
            <a:pPr marL="0" indent="0">
              <a:buNone/>
            </a:pPr>
            <a:endParaRPr lang="en-US" sz="9000" i="1" dirty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90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 smtClean="0"/>
              <a:t>                </a:t>
            </a:r>
            <a:r>
              <a:rPr lang="en-US" sz="5100" dirty="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 smtClean="0"/>
              <a:t>     </a:t>
            </a:r>
            <a:endParaRPr lang="en-US" sz="5000" dirty="0"/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 descr="C:\Users\ASneh\Documents\Car1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785" y="3435699"/>
            <a:ext cx="4734046" cy="2691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069207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325" y="1227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/>
              <a:t>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ROLLING-UP” OF PREFERENTIAL STATUS METHOD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 smtClean="0"/>
          </a:p>
          <a:p>
            <a:pPr marL="0" indent="0">
              <a:buNone/>
            </a:pPr>
            <a:endParaRPr lang="en-US" sz="111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           </a:t>
            </a:r>
            <a:r>
              <a:rPr lang="en-US" sz="510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smtClean="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8607" y="1677436"/>
            <a:ext cx="11068318" cy="463867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Rolling – up benefit:</a:t>
            </a:r>
          </a:p>
          <a:p>
            <a:pPr marL="0" indent="0">
              <a:lnSpc>
                <a:spcPct val="120000"/>
              </a:lnSpc>
              <a:buNone/>
            </a:pPr>
            <a:endParaRPr lang="en-US" sz="1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the engine is 100% originating, then the non-originating parts it contains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not taken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account when calculating the origin status </a:t>
            </a:r>
            <a:endParaRPr lang="en-US" sz="1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of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car.</a:t>
            </a:r>
          </a:p>
          <a:p>
            <a:pPr marL="0" indent="0">
              <a:buNone/>
            </a:pPr>
            <a:r>
              <a:rPr lang="en-US" sz="11200" i="1" dirty="0" smtClean="0"/>
              <a:t>      </a:t>
            </a:r>
          </a:p>
          <a:p>
            <a:pPr marL="0" indent="0">
              <a:buNone/>
            </a:pPr>
            <a:r>
              <a:rPr lang="en-US" sz="11200" i="1" dirty="0"/>
              <a:t> </a:t>
            </a:r>
            <a:r>
              <a:rPr lang="en-US" sz="11200" i="1" dirty="0" smtClean="0"/>
              <a:t>     </a:t>
            </a:r>
          </a:p>
          <a:p>
            <a:pPr marL="0" indent="0">
              <a:buNone/>
            </a:pPr>
            <a:endParaRPr lang="en-US" sz="9000" i="1" dirty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90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 smtClean="0"/>
              <a:t>                </a:t>
            </a:r>
            <a:r>
              <a:rPr lang="en-US" sz="5100" dirty="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 smtClean="0"/>
              <a:t>     </a:t>
            </a:r>
            <a:endParaRPr lang="en-US" sz="5000" dirty="0"/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 descr="C:\Users\ASneh\Documents\Car1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785" y="3765885"/>
            <a:ext cx="4509710" cy="23609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661712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325" y="1227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/>
              <a:t>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ROLLING-UP” OF PREFERENTIAL STATUS METHOD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 smtClean="0"/>
          </a:p>
          <a:p>
            <a:pPr marL="0" indent="0">
              <a:buNone/>
            </a:pPr>
            <a:endParaRPr lang="en-US" sz="111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           </a:t>
            </a:r>
            <a:r>
              <a:rPr lang="en-US" sz="510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smtClean="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8607" y="1677436"/>
            <a:ext cx="11068318" cy="463867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Rolling – up example: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rule for engines of heading 8407 is: Manufacture in which the value of all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non-originating materials used does not exceed 40% of the ex-works price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product.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800" i="1" dirty="0" smtClean="0"/>
              <a:t>      </a:t>
            </a:r>
          </a:p>
          <a:p>
            <a:pPr marL="0" indent="0">
              <a:buNone/>
            </a:pPr>
            <a:r>
              <a:rPr lang="en-US" sz="11200" i="1" dirty="0"/>
              <a:t> </a:t>
            </a:r>
            <a:r>
              <a:rPr lang="en-US" sz="11200" i="1" dirty="0" smtClean="0"/>
              <a:t>     </a:t>
            </a:r>
          </a:p>
          <a:p>
            <a:pPr marL="0" indent="0">
              <a:buNone/>
            </a:pPr>
            <a:endParaRPr lang="en-US" sz="9000" i="1" dirty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90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 smtClean="0"/>
              <a:t>                </a:t>
            </a:r>
            <a:r>
              <a:rPr lang="en-US" sz="5100" dirty="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 smtClean="0"/>
              <a:t>     </a:t>
            </a:r>
            <a:endParaRPr lang="en-US" sz="5000" dirty="0"/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44412" y="3701298"/>
            <a:ext cx="392381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Pistons	       $	10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Crankshaft		08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Bearing		05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Valve assembly	10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Distributor		</a:t>
            </a:r>
            <a:r>
              <a:rPr lang="en-U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Total Value	       $ </a:t>
            </a:r>
            <a:r>
              <a:rPr lang="en-US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r>
            <a:endParaRPr lang="en-US" sz="2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86573" y="3620755"/>
            <a:ext cx="651654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Total value of non-originating parts = 38% of the value of engine. The engine originates and the benefit is that the 38% non-originating value of the engine is absorbed into the originating status of the car.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01859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0430" y="428627"/>
            <a:ext cx="9863650" cy="1109661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/>
              <a:t> DONOR COUNTRY CONTENT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 smtClean="0"/>
          </a:p>
          <a:p>
            <a:pPr marL="0" indent="0">
              <a:buNone/>
            </a:pPr>
            <a:endParaRPr lang="en-US" sz="111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           </a:t>
            </a:r>
            <a:r>
              <a:rPr lang="en-US" sz="510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smtClean="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8607" y="1677436"/>
            <a:ext cx="11068318" cy="463867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component materials are supplied by a country, or a group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countries such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EU, and the finished product is to be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exported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to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same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supplying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then the materials supplied by the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donor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country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deemed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originated in the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country of manufacture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en-US" sz="1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9000" i="1" dirty="0" smtClean="0"/>
          </a:p>
          <a:p>
            <a:pPr marL="0" indent="0">
              <a:buNone/>
            </a:pPr>
            <a:endParaRPr lang="en-US" sz="9000" i="1" dirty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90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 smtClean="0"/>
              <a:t>                </a:t>
            </a:r>
            <a:r>
              <a:rPr lang="en-US" sz="5100" dirty="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 smtClean="0"/>
              <a:t>     </a:t>
            </a:r>
            <a:endParaRPr lang="en-US" sz="5000" dirty="0"/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35417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325" y="122718"/>
            <a:ext cx="9479896" cy="996219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/>
              <a:t>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 CONDITIONS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 smtClean="0"/>
          </a:p>
          <a:p>
            <a:pPr marL="0" indent="0">
              <a:buNone/>
            </a:pPr>
            <a:endParaRPr lang="en-US" sz="111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1540043"/>
            <a:ext cx="10807890" cy="478932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1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</a:t>
            </a:r>
            <a:r>
              <a:rPr lang="en-US" sz="1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directly consigned?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Goods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transported without passing through another country – except </a:t>
            </a:r>
            <a:endParaRPr lang="en-US" sz="1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in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case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reginal cumulation.</a:t>
            </a:r>
          </a:p>
          <a:p>
            <a:pPr algn="just"/>
            <a:endParaRPr lang="en-US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Goods transshipped through another country for the purposes of consignment – provided they have remained under customs control.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12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112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 smtClean="0"/>
              <a:t>                </a:t>
            </a:r>
            <a:r>
              <a:rPr lang="en-US" sz="5100" dirty="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 smtClean="0"/>
              <a:t>     </a:t>
            </a:r>
            <a:endParaRPr lang="en-US" sz="5000" dirty="0"/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16093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325" y="1227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/>
              <a:t>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 CONDITIONS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 smtClean="0"/>
          </a:p>
          <a:p>
            <a:pPr marL="0" indent="0">
              <a:buNone/>
            </a:pPr>
            <a:endParaRPr lang="en-US" sz="111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1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Directly </a:t>
            </a:r>
            <a:r>
              <a:rPr lang="en-US" sz="1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consigned, </a:t>
            </a:r>
            <a:r>
              <a:rPr lang="en-US" sz="1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evidence </a:t>
            </a:r>
            <a:r>
              <a:rPr lang="en-US" sz="1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required: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through bill of lading issued in the exporting beneficiary country covering passage through the country of transit or;</a:t>
            </a:r>
          </a:p>
          <a:p>
            <a:pPr marL="457200" indent="-457200" algn="just">
              <a:lnSpc>
                <a:spcPct val="120000"/>
              </a:lnSpc>
              <a:buFont typeface="Wingdings" panose="05000000000000000000" pitchFamily="2" charset="2"/>
              <a:buChar char="Ø"/>
            </a:pPr>
            <a:endParaRPr lang="en-US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Certification issued by customs in the country of transit detailing the goods, dates, transport, and conditions they remained in that country or;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en-US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Failing these, any substantial documents.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 smtClean="0"/>
              <a:t>                </a:t>
            </a:r>
            <a:r>
              <a:rPr lang="en-US" sz="5100" dirty="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 smtClean="0"/>
              <a:t>     </a:t>
            </a:r>
            <a:endParaRPr lang="en-US" sz="5000" dirty="0"/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72700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325" y="257577"/>
            <a:ext cx="10326174" cy="839276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/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068947"/>
            <a:ext cx="10807890" cy="5108016"/>
          </a:xfrm>
          <a:noFill/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sz="4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11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45180" y="1275008"/>
            <a:ext cx="10807890" cy="505435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closing, we realized that RO is in short, a citizenship status of trade in goods;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discussed RO from the perspective of its make up- Preferential and</a:t>
            </a:r>
          </a:p>
          <a:p>
            <a:pPr marL="0" indent="0"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Non-Preferential status;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Its legal basics including the proof origin and certificate of origin were sufficiently look at;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further looked at the principles for proof of origin (simplicity and </a:t>
            </a:r>
          </a:p>
          <a:p>
            <a:pPr marL="0" indent="0"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predictability) as well as the origin conferring criteria of Wholly </a:t>
            </a:r>
          </a:p>
          <a:p>
            <a:pPr marL="0" indent="0"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obtained and Substantial/sufficient criteria;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also, looked at what is considered value added, change of tariff </a:t>
            </a:r>
          </a:p>
          <a:p>
            <a:pPr marL="0" indent="0"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herding and minimum operations. 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86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86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86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86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8600" dirty="0" smtClean="0"/>
              <a:t>             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 smtClean="0"/>
              <a:t>     </a:t>
            </a:r>
            <a:endParaRPr lang="en-US" sz="5000" dirty="0"/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51241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325" y="373486"/>
            <a:ext cx="10132990" cy="1109731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/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SUMMARY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cont.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068947"/>
            <a:ext cx="10807890" cy="5108016"/>
          </a:xfrm>
          <a:noFill/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sz="4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11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45180" y="1918952"/>
            <a:ext cx="10807890" cy="444904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also, looked at what is considered value added, change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tariff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herding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minimum operations.  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Finally, we looked at De Minimis or Tolerance rules,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Rolling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–Up </a:t>
            </a:r>
            <a:endParaRPr lang="en-US" sz="1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of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preferential status method </a:t>
            </a:r>
            <a:r>
              <a:rPr lang="en-US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 conditions.</a:t>
            </a:r>
          </a:p>
          <a:p>
            <a:pPr marL="0" indent="0">
              <a:lnSpc>
                <a:spcPct val="120000"/>
              </a:lnSpc>
              <a:buNone/>
            </a:pPr>
            <a:endParaRPr lang="en-US" sz="1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endParaRPr lang="en-US" sz="1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86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86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8600" dirty="0" smtClean="0"/>
              <a:t>             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 smtClean="0"/>
              <a:t>     </a:t>
            </a:r>
            <a:endParaRPr lang="en-US" sz="5000" dirty="0"/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21476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068947"/>
            <a:ext cx="10807890" cy="5108016"/>
          </a:xfrm>
          <a:noFill/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sz="4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11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45180" y="1262130"/>
            <a:ext cx="10807890" cy="5105869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sz="4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endParaRPr lang="en-US" sz="45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86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86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8600" dirty="0" smtClean="0"/>
              <a:t>             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 smtClean="0"/>
              <a:t>     </a:t>
            </a:r>
            <a:endParaRPr lang="en-US" sz="5000" dirty="0"/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37882" y="1905506"/>
            <a:ext cx="10915918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  <a:br>
              <a:rPr lang="en-US" sz="11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 &amp;A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66680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325" y="8408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/>
              <a:t>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EXERCISE # 1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 smtClean="0"/>
          </a:p>
          <a:p>
            <a:pPr marL="0" indent="0">
              <a:buNone/>
            </a:pPr>
            <a:endParaRPr lang="en-US" sz="111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           </a:t>
            </a:r>
            <a:r>
              <a:rPr lang="en-US" sz="510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smtClean="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8606" y="1409644"/>
            <a:ext cx="11167593" cy="5197218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US" sz="4900" i="1" dirty="0"/>
              <a:t> </a:t>
            </a:r>
            <a:r>
              <a:rPr lang="en-US" sz="7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Problem # 1.</a:t>
            </a:r>
            <a:endParaRPr lang="en-US" sz="55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5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Determine the origin status  of the products in table 1 using the Wholly Obtained criterion</a:t>
            </a:r>
            <a:r>
              <a:rPr lang="en-US" sz="6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6200" i="1" dirty="0" smtClean="0"/>
              <a:t>   </a:t>
            </a:r>
          </a:p>
          <a:p>
            <a:pPr marL="0" indent="0">
              <a:buNone/>
            </a:pPr>
            <a:endParaRPr lang="en-US" sz="5100" i="1" dirty="0" smtClean="0"/>
          </a:p>
          <a:p>
            <a:pPr marL="0" indent="0">
              <a:buNone/>
            </a:pPr>
            <a:endParaRPr lang="en-US" sz="9000" i="1" dirty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90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 smtClean="0"/>
              <a:t>                </a:t>
            </a:r>
            <a:r>
              <a:rPr lang="en-US" sz="5100" dirty="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 smtClean="0"/>
              <a:t>     </a:t>
            </a:r>
            <a:endParaRPr lang="en-US" sz="5000" dirty="0"/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015356"/>
              </p:ext>
            </p:extLst>
          </p:nvPr>
        </p:nvGraphicFramePr>
        <p:xfrm>
          <a:off x="617324" y="2600369"/>
          <a:ext cx="7191172" cy="39791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52211"/>
                <a:gridCol w="1459836"/>
                <a:gridCol w="1130316"/>
                <a:gridCol w="1748809"/>
              </a:tblGrid>
              <a:tr h="63083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</a:rPr>
                        <a:t>Product manufactured: </a:t>
                      </a:r>
                      <a:r>
                        <a:rPr lang="en-GB" sz="1400" dirty="0" smtClean="0">
                          <a:solidFill>
                            <a:schemeClr val="tx1"/>
                          </a:solidFill>
                          <a:effectLst/>
                        </a:rPr>
                        <a:t>Super</a:t>
                      </a: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400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Gari</a:t>
                      </a:r>
                      <a:r>
                        <a:rPr lang="en-GB" sz="14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400" dirty="0" smtClean="0">
                          <a:solidFill>
                            <a:schemeClr val="tx1"/>
                          </a:solidFill>
                          <a:effectLst/>
                        </a:rPr>
                        <a:t>containing 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</a:rPr>
                        <a:t>added sugar or other sweetening material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</a:rPr>
                        <a:t>Reference year: </a:t>
                      </a:r>
                      <a:r>
                        <a:rPr lang="en-GB" sz="2000" dirty="0" smtClean="0">
                          <a:solidFill>
                            <a:schemeClr val="tx1"/>
                          </a:solidFill>
                          <a:effectLst/>
                        </a:rPr>
                        <a:t>2015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958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</a:rPr>
                        <a:t>Description of raw materials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effectLst/>
                        </a:rPr>
                        <a:t>ECOWAS Customs Nomenclature Number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effectLst/>
                        </a:rPr>
                        <a:t>Quantity utilised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effectLst/>
                        </a:rPr>
                        <a:t>Value on entry into factory (USD)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205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A. </a:t>
                      </a:r>
                      <a:r>
                        <a:rPr lang="en-GB" sz="1100" u="sng" dirty="0">
                          <a:solidFill>
                            <a:schemeClr val="tx1"/>
                          </a:solidFill>
                          <a:effectLst/>
                        </a:rPr>
                        <a:t>Raw materials of foreign origin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94635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Sugar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1701.91.10.00</a:t>
                      </a:r>
                      <a:endParaRPr lang="en-US" sz="11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110 </a:t>
                      </a:r>
                      <a:r>
                        <a:rPr lang="en-US" sz="1100" dirty="0">
                          <a:effectLst/>
                        </a:rPr>
                        <a:t>tons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327,500.00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94635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Milk power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0402.10.10.00</a:t>
                      </a:r>
                      <a:endParaRPr lang="en-US" sz="11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130 </a:t>
                      </a:r>
                      <a:r>
                        <a:rPr lang="en-US" sz="1100" dirty="0">
                          <a:effectLst/>
                        </a:rPr>
                        <a:t>tons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32,500.00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406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B. </a:t>
                      </a:r>
                      <a:r>
                        <a:rPr lang="en-GB" sz="1100" u="sng" dirty="0">
                          <a:solidFill>
                            <a:schemeClr val="tx1"/>
                          </a:solidFill>
                          <a:effectLst/>
                        </a:rPr>
                        <a:t>Raw materials of ECOWAS origin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940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  <a:effectLst/>
                        </a:rPr>
                        <a:t>Gari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0714.10.00.00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850 </a:t>
                      </a:r>
                      <a:r>
                        <a:rPr lang="en-US" sz="1200" dirty="0">
                          <a:effectLst/>
                        </a:rPr>
                        <a:t>tons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148,750.00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7675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325" y="122719"/>
            <a:ext cx="9643593" cy="77880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/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EXERCISE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# 2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 smtClean="0"/>
          </a:p>
          <a:p>
            <a:pPr marL="0" indent="0">
              <a:buNone/>
            </a:pPr>
            <a:endParaRPr lang="en-US" sz="111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endParaRPr lang="en-US" sz="5800" dirty="0" smtClean="0"/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</a:t>
            </a:r>
          </a:p>
          <a:p>
            <a:pPr marL="0" indent="0">
              <a:buNone/>
            </a:pPr>
            <a:r>
              <a:rPr lang="en-US" sz="5800" dirty="0"/>
              <a:t> </a:t>
            </a:r>
            <a:r>
              <a:rPr lang="en-US" sz="5800" dirty="0" smtClean="0"/>
              <a:t>               </a:t>
            </a:r>
            <a:r>
              <a:rPr lang="en-US" sz="5100" dirty="0" smtClean="0"/>
              <a:t>  </a:t>
            </a:r>
          </a:p>
          <a:p>
            <a:pPr marL="0" indent="0">
              <a:buNone/>
            </a:pPr>
            <a:r>
              <a:rPr lang="en-US" sz="7000" dirty="0"/>
              <a:t> </a:t>
            </a:r>
            <a:r>
              <a:rPr lang="en-US" sz="7000" dirty="0" smtClean="0"/>
              <a:t>    </a:t>
            </a:r>
          </a:p>
          <a:p>
            <a:pPr marL="0" indent="0">
              <a:buNone/>
            </a:pPr>
            <a:r>
              <a:rPr lang="en-US" sz="5000" dirty="0"/>
              <a:t> </a:t>
            </a:r>
            <a:r>
              <a:rPr lang="en-US" sz="5000" dirty="0" smtClean="0"/>
              <a:t>    </a:t>
            </a:r>
            <a:endParaRPr lang="en-US" sz="5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111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580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smtClean="0"/>
              <a:t>                </a:t>
            </a:r>
            <a:r>
              <a:rPr lang="en-US" sz="5100" smtClean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smtClean="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1671005"/>
            <a:ext cx="11068318" cy="463867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1600" dirty="0" smtClean="0"/>
              <a:t> </a:t>
            </a:r>
            <a:r>
              <a:rPr lang="en-US" sz="1600" b="1" dirty="0" smtClean="0"/>
              <a:t>Problem # 2:</a:t>
            </a:r>
          </a:p>
          <a:p>
            <a:pPr marL="0" indent="0">
              <a:buNone/>
            </a:pPr>
            <a:r>
              <a:rPr lang="en-US" sz="1600" b="1" dirty="0" smtClean="0"/>
              <a:t>      Using the opposite table,  </a:t>
            </a:r>
          </a:p>
          <a:p>
            <a:pPr marL="0" indent="0">
              <a:buNone/>
            </a:pPr>
            <a:r>
              <a:rPr lang="en-US" sz="1600" b="1" dirty="0"/>
              <a:t> </a:t>
            </a:r>
            <a:r>
              <a:rPr lang="en-US" sz="1600" b="1" dirty="0" smtClean="0"/>
              <a:t>     determine whether the</a:t>
            </a:r>
          </a:p>
          <a:p>
            <a:pPr marL="0" indent="0">
              <a:buNone/>
            </a:pPr>
            <a:r>
              <a:rPr lang="en-US" sz="1600" b="1" dirty="0"/>
              <a:t> </a:t>
            </a:r>
            <a:r>
              <a:rPr lang="en-US" sz="1600" b="1" dirty="0" smtClean="0"/>
              <a:t>     product is originating in </a:t>
            </a:r>
          </a:p>
          <a:p>
            <a:pPr marL="0" indent="0">
              <a:buNone/>
            </a:pPr>
            <a:r>
              <a:rPr lang="en-US" sz="1600" b="1" dirty="0"/>
              <a:t> </a:t>
            </a:r>
            <a:r>
              <a:rPr lang="en-US" sz="1600" b="1" dirty="0" smtClean="0"/>
              <a:t>    line with change of tariff </a:t>
            </a:r>
          </a:p>
          <a:p>
            <a:pPr marL="0" indent="0">
              <a:buNone/>
            </a:pPr>
            <a:r>
              <a:rPr lang="en-US" sz="1600" b="1" dirty="0"/>
              <a:t> </a:t>
            </a:r>
            <a:r>
              <a:rPr lang="en-US" sz="1600" b="1" dirty="0" smtClean="0"/>
              <a:t>    classification (CTC).</a:t>
            </a:r>
          </a:p>
          <a:p>
            <a:pPr marL="0" indent="0">
              <a:buNone/>
            </a:pPr>
            <a:endParaRPr lang="en-US" sz="1600" i="1" dirty="0" smtClean="0"/>
          </a:p>
          <a:p>
            <a:pPr marL="0" indent="0">
              <a:buNone/>
            </a:pPr>
            <a:endParaRPr lang="en-US" sz="1600" i="1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6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16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6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600" dirty="0" smtClean="0"/>
              <a:t>             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600" dirty="0" smtClean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600" dirty="0" smtClean="0"/>
              <a:t>     </a:t>
            </a:r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0039498"/>
              </p:ext>
            </p:extLst>
          </p:nvPr>
        </p:nvGraphicFramePr>
        <p:xfrm>
          <a:off x="2562726" y="1671004"/>
          <a:ext cx="6605336" cy="49798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98032"/>
                <a:gridCol w="1469228"/>
                <a:gridCol w="1335848"/>
                <a:gridCol w="1502228"/>
              </a:tblGrid>
              <a:tr h="53244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Product manufactured: </a:t>
                      </a:r>
                      <a:r>
                        <a:rPr lang="en-GB" sz="1100" dirty="0" smtClean="0">
                          <a:solidFill>
                            <a:schemeClr val="tx1"/>
                          </a:solidFill>
                          <a:effectLst/>
                        </a:rPr>
                        <a:t>Praise</a:t>
                      </a:r>
                      <a:r>
                        <a:rPr lang="en-GB" sz="1100" baseline="0" dirty="0" smtClean="0">
                          <a:solidFill>
                            <a:schemeClr val="tx1"/>
                          </a:solidFill>
                          <a:effectLst/>
                        </a:rPr>
                        <a:t> shower Slippers</a:t>
                      </a:r>
                      <a:r>
                        <a:rPr lang="en-GB" sz="1100" dirty="0" smtClean="0">
                          <a:solidFill>
                            <a:schemeClr val="tx1"/>
                          </a:solidFill>
                          <a:effectLst/>
                        </a:rPr>
                        <a:t> (6402.99.90.00)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 gridSpan="3"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Reference year: </a:t>
                      </a: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</a:rPr>
                        <a:t>2016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832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tx1"/>
                          </a:solidFill>
                          <a:effectLst/>
                        </a:rPr>
                        <a:t>Description of raw materials</a:t>
                      </a:r>
                      <a:endParaRPr lang="en-US" sz="10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solidFill>
                            <a:schemeClr val="tx1"/>
                          </a:solidFill>
                          <a:effectLst/>
                        </a:rPr>
                        <a:t>ECOWAS Customs Nomenclature Number</a:t>
                      </a:r>
                      <a:endParaRPr lang="en-US" sz="105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5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solidFill>
                            <a:schemeClr val="tx1"/>
                          </a:solidFill>
                          <a:effectLst/>
                        </a:rPr>
                        <a:t>Quantity utilised (in tons)</a:t>
                      </a:r>
                      <a:endParaRPr lang="en-US" sz="105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5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solidFill>
                            <a:schemeClr val="tx1"/>
                          </a:solidFill>
                          <a:effectLst/>
                        </a:rPr>
                        <a:t>Value on entry into factory (USD)</a:t>
                      </a:r>
                      <a:endParaRPr lang="en-US" sz="105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5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</a:tr>
              <a:tr h="3479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A. </a:t>
                      </a:r>
                      <a:r>
                        <a:rPr lang="en-GB" sz="1000" u="sng" dirty="0">
                          <a:solidFill>
                            <a:schemeClr val="tx1"/>
                          </a:solidFill>
                          <a:effectLst/>
                        </a:rPr>
                        <a:t>Raw materials of foreign origin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</a:tr>
              <a:tr h="409944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ETHYLENE VINYL ACETATE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chemeClr val="tx1"/>
                          </a:solidFill>
                          <a:effectLst/>
                        </a:rPr>
                        <a:t>3901.30.00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1 161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63,855.00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</a:tr>
              <a:tr h="409944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PVC RESIN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chemeClr val="tx1"/>
                          </a:solidFill>
                          <a:effectLst/>
                        </a:rPr>
                        <a:t>3904.10.00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chemeClr val="tx1"/>
                          </a:solidFill>
                          <a:effectLst/>
                        </a:rPr>
                        <a:t>200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70,000.00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</a:tr>
              <a:tr h="409944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DI OCTYL PHTHALATE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chemeClr val="tx1"/>
                          </a:solidFill>
                          <a:effectLst/>
                        </a:rPr>
                        <a:t>2917.32.00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chemeClr val="tx1"/>
                          </a:solidFill>
                          <a:effectLst/>
                        </a:rPr>
                        <a:t>80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16,800.00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</a:tr>
              <a:tr h="3479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B. </a:t>
                      </a:r>
                      <a:r>
                        <a:rPr lang="en-GB" sz="1000" u="sng" dirty="0">
                          <a:solidFill>
                            <a:schemeClr val="tx1"/>
                          </a:solidFill>
                          <a:effectLst/>
                        </a:rPr>
                        <a:t>Raw materials of ECOWAS origin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</a:tr>
              <a:tr h="459614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RUBBER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25717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chemeClr val="tx1"/>
                          </a:solidFill>
                          <a:effectLst/>
                        </a:rPr>
                        <a:t>4001.29.00.00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             400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               90,000.00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</a:tr>
              <a:tr h="459614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ZINC OXYDE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chemeClr val="tx1"/>
                          </a:solidFill>
                          <a:effectLst/>
                        </a:rPr>
                        <a:t>2817.00.00.00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               85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               26,775.00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</a:tr>
              <a:tr h="459614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CALCIUM CARBONATE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chemeClr val="tx1"/>
                          </a:solidFill>
                          <a:effectLst/>
                        </a:rPr>
                        <a:t>2836.50.00.00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          1,400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              210,000.00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</a:tr>
              <a:tr h="459614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COALIN CLAY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chemeClr val="tx1"/>
                          </a:solidFill>
                          <a:effectLst/>
                        </a:rPr>
                        <a:t>2836.50.00.00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            600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             63,000.00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950808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3585111"/>
              </p:ext>
            </p:extLst>
          </p:nvPr>
        </p:nvGraphicFramePr>
        <p:xfrm>
          <a:off x="2209801" y="71120"/>
          <a:ext cx="7467599" cy="64199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0613"/>
                <a:gridCol w="3507816"/>
                <a:gridCol w="3339170"/>
              </a:tblGrid>
              <a:tr h="277706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NO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QUESTIONS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ANSWERS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55414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kumimoji="0" lang="en-US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 are how many types RO</a:t>
                      </a:r>
                      <a:endParaRPr lang="en-US" sz="11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77706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kumimoji="0" lang="en-US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Proof of Human nationality is passbook, what is the proof of trade in goods’ origin?</a:t>
                      </a:r>
                      <a:endParaRPr lang="en-US" sz="105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71678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0">
                          <a:effectLst/>
                        </a:rPr>
                        <a:t>3</a:t>
                      </a:r>
                      <a:endParaRPr lang="en-US" sz="16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600" b="0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0" dirty="0" smtClean="0">
                          <a:effectLst/>
                          <a:latin typeface="Arial"/>
                          <a:ea typeface="Times New Roman"/>
                        </a:rPr>
                        <a:t>Give </a:t>
                      </a:r>
                      <a:r>
                        <a:rPr lang="en-US" sz="1600" b="0" dirty="0">
                          <a:effectLst/>
                          <a:latin typeface="Arial"/>
                          <a:ea typeface="Times New Roman"/>
                        </a:rPr>
                        <a:t>any Origin </a:t>
                      </a:r>
                      <a:r>
                        <a:rPr lang="en-US" sz="1600" b="0" dirty="0" smtClean="0">
                          <a:effectLst/>
                          <a:latin typeface="Arial"/>
                          <a:ea typeface="Times New Roman"/>
                        </a:rPr>
                        <a:t>criteria.</a:t>
                      </a:r>
                      <a:endParaRPr lang="en-US" sz="16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55414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effectLst/>
                          <a:latin typeface="Arial"/>
                          <a:ea typeface="Times New Roman"/>
                        </a:rPr>
                        <a:t>What are </a:t>
                      </a:r>
                      <a:r>
                        <a:rPr lang="en-US" sz="1400" b="0" dirty="0" smtClean="0">
                          <a:effectLst/>
                          <a:latin typeface="Arial"/>
                          <a:ea typeface="Times New Roman"/>
                        </a:rPr>
                        <a:t>the principles </a:t>
                      </a:r>
                      <a:r>
                        <a:rPr lang="en-US" sz="1400" b="0" dirty="0">
                          <a:effectLst/>
                          <a:latin typeface="Arial"/>
                          <a:ea typeface="Times New Roman"/>
                        </a:rPr>
                        <a:t>for proof of Origin?</a:t>
                      </a:r>
                      <a:endParaRPr lang="en-US" sz="1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55414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kumimoji="0" lang="en-US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Name any 2 products suited under the wholly obtained criteria.</a:t>
                      </a:r>
                      <a:endParaRPr lang="en-US" sz="11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83312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kumimoji="0" lang="en-US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Distinguish Preferential and Non-Preferential Rules of Origin</a:t>
                      </a:r>
                      <a:endParaRPr lang="en-US" sz="11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55414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 smtClean="0">
                          <a:effectLst/>
                          <a:latin typeface="Arial"/>
                          <a:ea typeface="Times New Roman"/>
                        </a:rPr>
                        <a:t>Rules </a:t>
                      </a:r>
                      <a:r>
                        <a:rPr lang="en-US" sz="1400" b="0" dirty="0">
                          <a:effectLst/>
                          <a:latin typeface="Arial"/>
                          <a:ea typeface="Times New Roman"/>
                        </a:rPr>
                        <a:t>of Origin is designed to identify the citizenship of cargos</a:t>
                      </a:r>
                      <a:endParaRPr lang="en-US" sz="1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effectLst/>
                          <a:latin typeface="Arial"/>
                          <a:ea typeface="Times New Roman"/>
                        </a:rPr>
                        <a:t>True/False</a:t>
                      </a:r>
                      <a:endParaRPr lang="en-US" sz="1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83312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8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  <a:latin typeface="Arial"/>
                          <a:ea typeface="Times New Roman"/>
                        </a:rPr>
                        <a:t>RO Agreement is administered by the World Customs Organization (WCO)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  <a:latin typeface="Arial"/>
                          <a:ea typeface="Times New Roman"/>
                        </a:rPr>
                        <a:t>True/False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  <a:latin typeface="Arial"/>
                          <a:ea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55414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9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effectLst/>
                          <a:latin typeface="Arial"/>
                          <a:ea typeface="Times New Roman"/>
                        </a:rPr>
                        <a:t>Animals raised in an importing country fall under sufficiently transform criteria</a:t>
                      </a:r>
                      <a:endParaRPr lang="en-US" sz="1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effectLst/>
                          <a:latin typeface="Arial"/>
                          <a:ea typeface="Times New Roman"/>
                        </a:rPr>
                        <a:t>True/False</a:t>
                      </a:r>
                      <a:endParaRPr lang="en-US" sz="1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55414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effectLst/>
                          <a:latin typeface="Arial"/>
                          <a:ea typeface="Times New Roman"/>
                        </a:rPr>
                        <a:t>The criteria of Value Added are for change of tariff heading.</a:t>
                      </a:r>
                      <a:endParaRPr lang="en-US" sz="1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0" dirty="0">
                          <a:effectLst/>
                          <a:latin typeface="Arial"/>
                          <a:ea typeface="Times New Roman"/>
                        </a:rPr>
                        <a:t>True/False</a:t>
                      </a:r>
                      <a:endParaRPr lang="en-US" sz="1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457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4181</TotalTime>
  <Words>3635</Words>
  <Application>Microsoft Office PowerPoint</Application>
  <PresentationFormat>Widescreen</PresentationFormat>
  <Paragraphs>1272</Paragraphs>
  <Slides>67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3" baseType="lpstr">
      <vt:lpstr>Arial</vt:lpstr>
      <vt:lpstr>Calibri</vt:lpstr>
      <vt:lpstr>Calibri Light</vt:lpstr>
      <vt:lpstr>Times New Roman</vt:lpstr>
      <vt:lpstr>Wingdings</vt:lpstr>
      <vt:lpstr>Office Theme</vt:lpstr>
      <vt:lpstr>MODULE III  RULES OF ORIGIN </vt:lpstr>
      <vt:lpstr>OUTLINE</vt:lpstr>
      <vt:lpstr>OBJECTIVES</vt:lpstr>
      <vt:lpstr>INTRODUCTION</vt:lpstr>
      <vt:lpstr>INTRODUCTION cont.</vt:lpstr>
      <vt:lpstr>INTRODUCTION cont.</vt:lpstr>
      <vt:lpstr> WHAT IS THE LEGAL BASIS OF RO?</vt:lpstr>
      <vt:lpstr>CATEGORIES OF RO</vt:lpstr>
      <vt:lpstr>WHAT RULES OF ORIGIN DOES NOT COVER?</vt:lpstr>
      <vt:lpstr> WHAT RULES OF ORIGIN DOES NOT COVER? CONT.</vt:lpstr>
      <vt:lpstr>PROOF OF ORIGIN</vt:lpstr>
      <vt:lpstr>ECOWAS’ CERTIFICATE OF ORIGIN (SAMPLE)</vt:lpstr>
      <vt:lpstr>PRINCIPLES FOR PROOF OF ORIGIN</vt:lpstr>
      <vt:lpstr>PRINCIPLES FOR PROOF OF ORIGIN cont.</vt:lpstr>
      <vt:lpstr>NO CO REQUIREMENT IMPORTS</vt:lpstr>
      <vt:lpstr>WHAT IS PREFERENTIAL RO?</vt:lpstr>
      <vt:lpstr>WHY USED PREFERENTIAL RO?</vt:lpstr>
      <vt:lpstr>WHY USE PREFERENTIAL RO? Cont.</vt:lpstr>
      <vt:lpstr>WHAT IS NON-PREFERENTIAL RO?</vt:lpstr>
      <vt:lpstr>WHY USE NON-PREFERENTIAL  RO?</vt:lpstr>
      <vt:lpstr>ORIGIN CONFERRING CRITERIA</vt:lpstr>
      <vt:lpstr>WHAT IS WHOLLY OBTAINED?</vt:lpstr>
      <vt:lpstr>WHAT IS WHOLLY OBTAINED? Cont.</vt:lpstr>
      <vt:lpstr>WHAT IS WHOLLY OBTAINED? Cont.</vt:lpstr>
      <vt:lpstr>WHAT IS WHOLLY OBTAINED? Cont.</vt:lpstr>
      <vt:lpstr>EXAMPLES  OF WHOLLY OBTAINED</vt:lpstr>
      <vt:lpstr>EXAMPLES  OF WHOLLY OBTAINED Cont.</vt:lpstr>
      <vt:lpstr>EXAMPLES  OF WHOLLY OBTAINED Cont.</vt:lpstr>
      <vt:lpstr>EXAMPLES  OF WHOLLY OBTAINED Cont.</vt:lpstr>
      <vt:lpstr>EXAMPLES  OF WHOLLY OBTAINED Cont.</vt:lpstr>
      <vt:lpstr>EXAMPLES  OF WHOLLY OBTAINED Cont.</vt:lpstr>
      <vt:lpstr>EXAMPLES  OF WHOLLY OBTAINED Cont.</vt:lpstr>
      <vt:lpstr>EXAMPLES  OF WHOLLY OBTAINED Cont.</vt:lpstr>
      <vt:lpstr>EXAMPLES  OF WHOLLY OBTAINED Cont.</vt:lpstr>
      <vt:lpstr>EXAMPLES  OF WHOLLY OBTAINED Cont.</vt:lpstr>
      <vt:lpstr>EXAMPLES  OF WHOLLY OBTAINED Cont.</vt:lpstr>
      <vt:lpstr>WP’S FARMULA.</vt:lpstr>
      <vt:lpstr>SUBSTANTIAL TRANSFORMATION CRITERION</vt:lpstr>
      <vt:lpstr>SUBSTANTIAL TRANSFORMATION CRITERION cont.</vt:lpstr>
      <vt:lpstr>WHAT IS CHANGE OF TARIFF CLASSIFICATION?</vt:lpstr>
      <vt:lpstr>CHANGE OF TARIFF HEADING CRITERION (CTC) </vt:lpstr>
      <vt:lpstr>CHANGE OF TARIFF HEADING CRITERION (CTC)  Cont.</vt:lpstr>
      <vt:lpstr>CTC’S FORMULA</vt:lpstr>
      <vt:lpstr>HOW DOES VALUE ADDED WORKS?</vt:lpstr>
      <vt:lpstr>VA’S FORMULA </vt:lpstr>
      <vt:lpstr>HOW DOES VALUE ADDED WORKS? Cont.</vt:lpstr>
      <vt:lpstr>VALUE ADDED CRITERION</vt:lpstr>
      <vt:lpstr>MANUFACTURING OR PROCESSING OPERATIONS</vt:lpstr>
      <vt:lpstr>WHAT IS MINIMAL OPERATIONS?</vt:lpstr>
      <vt:lpstr> MINIMAL OPERATIONS, NO ORIGIN CONFERED</vt:lpstr>
      <vt:lpstr> MINIMAL OPERATIONS, NO ORIGIN CONFERED cont.</vt:lpstr>
      <vt:lpstr> MINIMAL OPERATIONS, NO ORIGIN CONFERED cont.</vt:lpstr>
      <vt:lpstr> MINIMAL OPERATIONS, NO ORIGIN CONFERED cont.</vt:lpstr>
      <vt:lpstr> DE MIMIMIS OR TOLERANCE RULE</vt:lpstr>
      <vt:lpstr> ROLLING-UP” OF PREFERENTIAL STATUS METHOD </vt:lpstr>
      <vt:lpstr> ROLLING-UP” OF PREFERENTIAL STATUS METHOD cont.</vt:lpstr>
      <vt:lpstr> ROLLING-UP” OF PREFERENTIAL STATUS METHOD cont.</vt:lpstr>
      <vt:lpstr> ROLLING-UP” OF PREFERENTIAL STATUS METHOD cont.</vt:lpstr>
      <vt:lpstr> DONOR COUNTRY CONTENT</vt:lpstr>
      <vt:lpstr> TRANSPORT CONDITIONS</vt:lpstr>
      <vt:lpstr> TRANSPORT CONDITIONS cont.</vt:lpstr>
      <vt:lpstr> SUMMARY</vt:lpstr>
      <vt:lpstr> SUMMARY  cont.</vt:lpstr>
      <vt:lpstr>PowerPoint Presentation</vt:lpstr>
      <vt:lpstr> EXERCISE # 1</vt:lpstr>
      <vt:lpstr> EXERCISE # 2</vt:lpstr>
      <vt:lpstr>PowerPoint Presentation</vt:lpstr>
    </vt:vector>
  </TitlesOfParts>
  <Company>Massachusetts Institute of Technology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Habib</dc:creator>
  <cp:lastModifiedBy>Nyounkpao Funnebo</cp:lastModifiedBy>
  <cp:revision>322</cp:revision>
  <dcterms:created xsi:type="dcterms:W3CDTF">2017-01-14T21:20:37Z</dcterms:created>
  <dcterms:modified xsi:type="dcterms:W3CDTF">2017-05-31T10:33:47Z</dcterms:modified>
</cp:coreProperties>
</file>