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81" r:id="rId3"/>
    <p:sldId id="266" r:id="rId4"/>
    <p:sldId id="276" r:id="rId5"/>
    <p:sldId id="277" r:id="rId6"/>
    <p:sldId id="278" r:id="rId7"/>
    <p:sldId id="279" r:id="rId8"/>
    <p:sldId id="275" r:id="rId9"/>
    <p:sldId id="280" r:id="rId10"/>
    <p:sldId id="283" r:id="rId11"/>
    <p:sldId id="261" r:id="rId12"/>
    <p:sldId id="271" r:id="rId13"/>
  </p:sldIdLst>
  <p:sldSz cx="12192000" cy="6858000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69" autoAdjust="0"/>
    <p:restoredTop sz="94434" autoAdjust="0"/>
  </p:normalViewPr>
  <p:slideViewPr>
    <p:cSldViewPr snapToGrid="0">
      <p:cViewPr>
        <p:scale>
          <a:sx n="85" d="100"/>
          <a:sy n="85" d="100"/>
        </p:scale>
        <p:origin x="336" y="-1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914418A-33AF-410F-8362-1A65A114B6BA}" type="datetimeFigureOut">
              <a:rPr lang="en-US" smtClean="0"/>
              <a:t>6/23/2024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2982119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8"/>
            <a:ext cx="2982119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37CB4A1-3878-4809-B4C9-72853CB06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531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15B6CEB-829A-4871-810D-EAA8D8C1653D}" type="datetimeFigureOut">
              <a:rPr lang="en-US" smtClean="0"/>
              <a:t>6/23/2024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3713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2982119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8"/>
            <a:ext cx="2982119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05F0DFE-F748-49F1-9828-420CD9F97F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14849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5F0DFE-F748-49F1-9828-420CD9F97FF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784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5F0DFE-F748-49F1-9828-420CD9F97FF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854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1051B-43DA-48B4-BEE6-777DB774C2C9}" type="datetime1">
              <a:rPr lang="en-US" smtClean="0"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407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72F2E-99D2-40A1-85FA-CDF3C41EA8D9}" type="datetime1">
              <a:rPr lang="en-US" smtClean="0"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83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9820F-E088-40B0-817E-C2CC58407F33}" type="datetime1">
              <a:rPr lang="en-US" smtClean="0"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32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AFEE-3328-4161-93E1-75561BD5306E}" type="datetime1">
              <a:rPr lang="en-US" smtClean="0"/>
              <a:t>6/23/2024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883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90C66-2E3F-4C2F-9C53-BBBDD94B42DE}" type="datetime1">
              <a:rPr lang="en-US" smtClean="0"/>
              <a:t>6/23/2024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840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61746-1D1B-4538-854D-12EE7EF48D94}" type="datetime1">
              <a:rPr lang="en-US" smtClean="0"/>
              <a:t>6/23/2024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01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E084A-3F97-4213-927B-601E5D20981C}" type="datetime1">
              <a:rPr lang="en-US" smtClean="0"/>
              <a:t>6/23/2024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236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E570B-3E6A-46EE-8385-F27B287B0AAC}" type="datetime1">
              <a:rPr lang="en-US" smtClean="0"/>
              <a:t>6/23/2024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478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46781-72B6-461C-9079-C8E805AF11CC}" type="datetime1">
              <a:rPr lang="en-US" smtClean="0"/>
              <a:t>6/23/2024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588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BCF15-BF61-4ADE-9975-C980E2E14AFA}" type="datetime1">
              <a:rPr lang="en-US" smtClean="0"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300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69C42-916E-40B1-B68D-02E0081E484D}" type="datetime1">
              <a:rPr lang="en-US" smtClean="0"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869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CE3612-5D6B-41D1-9A15-B80E426BBBFA}" type="datetime1">
              <a:rPr lang="en-US" smtClean="0"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14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0414" y="2420471"/>
            <a:ext cx="6117464" cy="2702544"/>
          </a:xfrm>
        </p:spPr>
        <p:txBody>
          <a:bodyPr>
            <a:noAutofit/>
          </a:bodyPr>
          <a:lstStyle/>
          <a:p>
            <a:pPr algn="l"/>
            <a:r>
              <a:rPr lang="en-US" sz="4800" b="1" dirty="0">
                <a:solidFill>
                  <a:schemeClr val="bg1"/>
                </a:solidFill>
                <a:latin typeface="Arial Narrow" panose="020B0606020202030204" pitchFamily="34" charset="0"/>
              </a:rPr>
              <a:t>CUSTOMS GOODS  CLEARANCE PROCEDURES</a:t>
            </a:r>
            <a:endParaRPr lang="en-US" sz="5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" name="TextBox 8"/>
          <p:cNvSpPr txBox="1"/>
          <p:nvPr/>
        </p:nvSpPr>
        <p:spPr>
          <a:xfrm>
            <a:off x="391786" y="5615581"/>
            <a:ext cx="6486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bg1"/>
                </a:solidFill>
                <a:latin typeface="Arial Narrow" panose="020B0606020202030204" pitchFamily="34" charset="0"/>
              </a:rPr>
              <a:t>Presented by: Atty. Titus Saar         </a:t>
            </a:r>
          </a:p>
          <a:p>
            <a:r>
              <a:rPr lang="en-US" b="1" dirty="0">
                <a:solidFill>
                  <a:schemeClr val="bg1"/>
                </a:solidFill>
                <a:latin typeface="Arial Narrow" panose="020B0606020202030204" pitchFamily="34" charset="0"/>
              </a:rPr>
              <a:t>ASSOCIATE CHIEF COUNSEL, TAX POLICY &amp; REGULATIONS/LRA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BC9897-2D7D-4978-89E3-D5BDB11D1214}"/>
              </a:ext>
            </a:extLst>
          </p:cNvPr>
          <p:cNvSpPr txBox="1"/>
          <p:nvPr/>
        </p:nvSpPr>
        <p:spPr>
          <a:xfrm>
            <a:off x="147762" y="1112043"/>
            <a:ext cx="48872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CUSTOMS  BROKERS LICENSING TRAINING PROGRAM</a:t>
            </a:r>
            <a:endParaRPr lang="en-US" sz="8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0751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0" y="200744"/>
            <a:ext cx="9916732" cy="1096916"/>
          </a:xfrm>
          <a:prstGeom prst="rect">
            <a:avLst/>
          </a:prstGeom>
          <a:solidFill>
            <a:srgbClr val="0024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6600" b="1" dirty="0">
                <a:solidFill>
                  <a:schemeClr val="bg1"/>
                </a:solidFill>
                <a:latin typeface="Arial Narrow" panose="020B0606020202030204" pitchFamily="34" charset="0"/>
              </a:rPr>
              <a:t>OUTLINE</a:t>
            </a:r>
            <a:endParaRPr lang="en-US" altLang="en-US" sz="6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910851" y="6538911"/>
            <a:ext cx="2743200" cy="365125"/>
          </a:xfrm>
        </p:spPr>
        <p:txBody>
          <a:bodyPr/>
          <a:lstStyle/>
          <a:p>
            <a:fld id="{1AE0CC3A-0B67-4337-8D9A-F15E79C0486E}" type="slidenum">
              <a:rPr lang="en-US" sz="1600" b="1" smtClean="0">
                <a:solidFill>
                  <a:schemeClr val="bg1"/>
                </a:solidFill>
                <a:latin typeface="Trebuchet MS" panose="020B0603020202020204" pitchFamily="34" charset="0"/>
              </a:rPr>
              <a:pPr/>
              <a:t>2</a:t>
            </a:fld>
            <a:endParaRPr lang="en-US" sz="16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403515" y="1297660"/>
            <a:ext cx="8247425" cy="5860066"/>
          </a:xfrm>
          <a:prstGeom prst="rect">
            <a:avLst/>
          </a:prstGeom>
        </p:spPr>
        <p:txBody>
          <a:bodyPr vert="horz" wrap="square" lIns="0" tIns="0" rIns="0" bIns="0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396875" indent="-3968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968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5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8888" indent="-344488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5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4963" indent="-3460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5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1513" indent="-3365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5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sz="2800" b="1" dirty="0">
                <a:latin typeface="Arial Narrow" panose="020B0606020202030204" pitchFamily="34" charset="0"/>
              </a:rPr>
              <a:t>1.   </a:t>
            </a:r>
            <a:r>
              <a:rPr lang="en-US" b="1" dirty="0">
                <a:latin typeface="Arial Narrow" panose="020B0606020202030204" pitchFamily="34" charset="0"/>
              </a:rPr>
              <a:t>Pre-arrival Process</a:t>
            </a:r>
          </a:p>
          <a:p>
            <a:pPr marL="514350" lvl="0" indent="-514350">
              <a:buAutoNum type="arabicPeriod" startAt="2"/>
            </a:pPr>
            <a:r>
              <a:rPr lang="en-US" b="1" dirty="0">
                <a:latin typeface="Arial Narrow" panose="020B0606020202030204" pitchFamily="34" charset="0"/>
              </a:rPr>
              <a:t>Manifest Registration Process</a:t>
            </a:r>
            <a:endParaRPr lang="en-US" dirty="0">
              <a:latin typeface="Arial Narrow" panose="020B0606020202030204" pitchFamily="34" charset="0"/>
            </a:endParaRPr>
          </a:p>
          <a:p>
            <a:pPr marL="514350" lvl="0" indent="-514350">
              <a:buAutoNum type="arabicPeriod" startAt="3"/>
            </a:pPr>
            <a:r>
              <a:rPr lang="en-US" b="1" dirty="0">
                <a:latin typeface="Arial Narrow" panose="020B0606020202030204" pitchFamily="34" charset="0"/>
              </a:rPr>
              <a:t>Declaration Registration Process</a:t>
            </a:r>
          </a:p>
          <a:p>
            <a:pPr marL="514350" lvl="0" indent="-514350">
              <a:buAutoNum type="arabicPeriod" startAt="4"/>
            </a:pPr>
            <a:r>
              <a:rPr lang="en-US" b="1" dirty="0">
                <a:latin typeface="Arial Narrow" panose="020B0606020202030204" pitchFamily="34" charset="0"/>
              </a:rPr>
              <a:t>Customs Assessment process</a:t>
            </a:r>
          </a:p>
          <a:p>
            <a:pPr marL="514350" lvl="0" indent="-514350">
              <a:buAutoNum type="arabicPeriod" startAt="4"/>
            </a:pPr>
            <a:r>
              <a:rPr lang="en-US" b="1" dirty="0">
                <a:latin typeface="Arial Narrow" panose="020B0606020202030204" pitchFamily="34" charset="0"/>
              </a:rPr>
              <a:t>Payment Process</a:t>
            </a:r>
          </a:p>
          <a:p>
            <a:pPr marL="514350" lvl="0" indent="-514350">
              <a:buAutoNum type="arabicPeriod" startAt="4"/>
            </a:pPr>
            <a:r>
              <a:rPr lang="en-US" b="1" dirty="0">
                <a:latin typeface="Arial Narrow" panose="020B0606020202030204" pitchFamily="34" charset="0"/>
              </a:rPr>
              <a:t>Clearance Process</a:t>
            </a:r>
          </a:p>
          <a:p>
            <a:pPr marL="514350" lvl="0" indent="-514350">
              <a:buAutoNum type="arabicPeriod" startAt="4"/>
            </a:pPr>
            <a:r>
              <a:rPr lang="en-US" b="1" dirty="0">
                <a:latin typeface="Arial Narrow" panose="020B0606020202030204" pitchFamily="34" charset="0"/>
              </a:rPr>
              <a:t>APM Terminals Process</a:t>
            </a:r>
          </a:p>
          <a:p>
            <a:pPr marL="514350" lvl="0" indent="-514350">
              <a:buAutoNum type="arabicPeriod" startAt="4"/>
            </a:pPr>
            <a:r>
              <a:rPr lang="en-US" b="1" dirty="0">
                <a:latin typeface="Arial Narrow" panose="020B0606020202030204" pitchFamily="34" charset="0"/>
              </a:rPr>
              <a:t>Wharfinger Final Release Process</a:t>
            </a:r>
          </a:p>
          <a:p>
            <a:pPr marL="514350" lvl="0" indent="-514350">
              <a:buAutoNum type="arabicPeriod" startAt="4"/>
            </a:pPr>
            <a:r>
              <a:rPr lang="en-US" b="1" dirty="0">
                <a:latin typeface="Arial Narrow" panose="020B0606020202030204" pitchFamily="34" charset="0"/>
              </a:rPr>
              <a:t>Destination Inspection Requirement</a:t>
            </a:r>
          </a:p>
          <a:p>
            <a:pPr marL="514350" lvl="0" indent="-514350">
              <a:buAutoNum type="arabicPeriod" startAt="4"/>
            </a:pPr>
            <a:endParaRPr lang="en-US" sz="28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en-US" sz="36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15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 txBox="1">
            <a:spLocks/>
          </p:cNvSpPr>
          <p:nvPr/>
        </p:nvSpPr>
        <p:spPr>
          <a:xfrm>
            <a:off x="1290918" y="1995174"/>
            <a:ext cx="8095129" cy="1828193"/>
          </a:xfrm>
          <a:prstGeom prst="rect">
            <a:avLst/>
          </a:prstGeom>
        </p:spPr>
        <p:txBody>
          <a:bodyPr vert="horz" wrap="square" lIns="0" tIns="0" rIns="0" bIns="0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396875" indent="-3968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3"/>
              </a:buBlip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968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8888" indent="-344488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4963" indent="-3460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1513" indent="-3365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sz="4400" dirty="0"/>
              <a:t>Importer process IPD and CRF with Ministry of Commerce and BIVAC respectively</a:t>
            </a:r>
            <a:endParaRPr lang="en-US" b="1" dirty="0">
              <a:latin typeface="Trebuchet MS" panose="020B060302020202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0" y="337221"/>
            <a:ext cx="9916732" cy="1325563"/>
          </a:xfrm>
          <a:prstGeom prst="rect">
            <a:avLst/>
          </a:prstGeom>
          <a:solidFill>
            <a:srgbClr val="0024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4400" b="1" dirty="0">
                <a:solidFill>
                  <a:schemeClr val="bg1"/>
                </a:solidFill>
                <a:latin typeface="Arial Narrow" panose="020B0606020202030204" pitchFamily="34" charset="0"/>
              </a:rPr>
              <a:t>PRE-ARRIVAL PROCESS</a:t>
            </a:r>
            <a:endParaRPr lang="en-US" altLang="en-US" sz="4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979090" y="6547467"/>
            <a:ext cx="2743200" cy="365125"/>
          </a:xfrm>
        </p:spPr>
        <p:txBody>
          <a:bodyPr/>
          <a:lstStyle/>
          <a:p>
            <a:fld id="{1AE0CC3A-0B67-4337-8D9A-F15E79C0486E}" type="slidenum">
              <a:rPr lang="en-US" sz="1800" b="1" smtClean="0">
                <a:solidFill>
                  <a:schemeClr val="bg1"/>
                </a:solidFill>
              </a:rPr>
              <a:pPr/>
              <a:t>3</a:t>
            </a:fld>
            <a:endParaRPr lang="en-US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884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0" y="337221"/>
            <a:ext cx="9916732" cy="1325563"/>
          </a:xfrm>
          <a:prstGeom prst="rect">
            <a:avLst/>
          </a:prstGeom>
          <a:solidFill>
            <a:srgbClr val="0024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4817" y="6564573"/>
            <a:ext cx="2743200" cy="365125"/>
          </a:xfrm>
        </p:spPr>
        <p:txBody>
          <a:bodyPr/>
          <a:lstStyle/>
          <a:p>
            <a:fld id="{1AE0CC3A-0B67-4337-8D9A-F15E79C0486E}" type="slidenum">
              <a:rPr lang="en-US" sz="1800" b="1" smtClean="0">
                <a:solidFill>
                  <a:schemeClr val="bg1"/>
                </a:solidFill>
              </a:rPr>
              <a:pPr/>
              <a:t>4</a:t>
            </a:fld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4716" y="583832"/>
            <a:ext cx="9607299" cy="560923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Arial Narrow" panose="020B0606020202030204" pitchFamily="34" charset="0"/>
              </a:rPr>
              <a:t>MANIFEST REGISTRATION PROCESS</a:t>
            </a:r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1013012" y="2473613"/>
            <a:ext cx="10235091" cy="3182410"/>
          </a:xfrm>
          <a:prstGeom prst="rect">
            <a:avLst/>
          </a:prstGeom>
        </p:spPr>
        <p:txBody>
          <a:bodyPr vert="horz" wrap="square" lIns="0" tIns="0" rIns="0" bIns="0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396875" indent="-3968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3"/>
              </a:buBlip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968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8888" indent="-344488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4963" indent="-3460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1513" indent="-3365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4400" dirty="0"/>
              <a:t>Shipping line submits electronic cargo manifest to Customs using ASYCUDA System</a:t>
            </a:r>
          </a:p>
          <a:p>
            <a:r>
              <a:rPr lang="en-US" sz="4400" dirty="0"/>
              <a:t>Shipping Line issues Bill of Lading to Importer</a:t>
            </a:r>
            <a:endParaRPr lang="en-US" sz="4400" b="1" dirty="0">
              <a:solidFill>
                <a:srgbClr val="0099CC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637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0" y="218911"/>
            <a:ext cx="9916732" cy="1325563"/>
          </a:xfrm>
          <a:prstGeom prst="rect">
            <a:avLst/>
          </a:prstGeom>
          <a:solidFill>
            <a:srgbClr val="0024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b="1" dirty="0">
                <a:solidFill>
                  <a:schemeClr val="bg1"/>
                </a:solidFill>
                <a:latin typeface="Arial Narrow" panose="020B0606020202030204" pitchFamily="34" charset="0"/>
              </a:rPr>
              <a:t>DECLARATION REGISTRATION PROCESS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129215" y="6593549"/>
            <a:ext cx="2743200" cy="365125"/>
          </a:xfrm>
        </p:spPr>
        <p:txBody>
          <a:bodyPr/>
          <a:lstStyle/>
          <a:p>
            <a:fld id="{1AE0CC3A-0B67-4337-8D9A-F15E79C0486E}" type="slidenum">
              <a:rPr lang="en-US" sz="1800" b="1" smtClean="0">
                <a:solidFill>
                  <a:schemeClr val="bg1"/>
                </a:solidFill>
              </a:rPr>
              <a:pPr/>
              <a:t>5</a:t>
            </a:fld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11" name="Text Placeholder 2"/>
          <p:cNvSpPr txBox="1">
            <a:spLocks/>
          </p:cNvSpPr>
          <p:nvPr/>
        </p:nvSpPr>
        <p:spPr>
          <a:xfrm>
            <a:off x="216309" y="1918423"/>
            <a:ext cx="11380087" cy="39272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96875" indent="-3968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3"/>
              </a:buBlip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968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8888" indent="-344488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4963" indent="-3460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1513" indent="-3365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4400" dirty="0"/>
              <a:t>Declarant/broker registers declaration using the ASYCUDA System</a:t>
            </a:r>
          </a:p>
          <a:p>
            <a:pPr marL="0" lvl="0" indent="0">
              <a:buNone/>
            </a:pPr>
            <a:endParaRPr lang="en-US" sz="4400" dirty="0"/>
          </a:p>
          <a:p>
            <a:r>
              <a:rPr lang="en-US" sz="4400" dirty="0"/>
              <a:t>Declarant/broker prints hard copy of Customs declaration; attach supporting documents and submits to Customs at lodgment. </a:t>
            </a:r>
            <a:endParaRPr lang="en-US" sz="44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526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74805" y="317343"/>
            <a:ext cx="9916732" cy="865937"/>
          </a:xfrm>
          <a:prstGeom prst="rect">
            <a:avLst/>
          </a:prstGeom>
          <a:solidFill>
            <a:srgbClr val="0024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endParaRPr lang="en-US" altLang="en-US" sz="4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>
              <a:buNone/>
            </a:pPr>
            <a:endParaRPr lang="en-US" altLang="en-US" sz="4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>
              <a:buNone/>
            </a:pPr>
            <a:r>
              <a:rPr lang="en-US" altLang="en-US" sz="4000" b="1" dirty="0">
                <a:solidFill>
                  <a:schemeClr val="bg1"/>
                </a:solidFill>
                <a:latin typeface="Arial Narrow" panose="020B0606020202030204" pitchFamily="34" charset="0"/>
              </a:rPr>
              <a:t>CUSTOMS ASSESSMENT PROCESS</a:t>
            </a:r>
          </a:p>
          <a:p>
            <a:pPr>
              <a:buNone/>
            </a:pPr>
            <a:endParaRPr lang="en-US" sz="4000" b="1" dirty="0">
              <a:solidFill>
                <a:schemeClr val="bg1"/>
              </a:solidFill>
            </a:endParaRPr>
          </a:p>
          <a:p>
            <a:pPr>
              <a:buNone/>
            </a:pP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48633" y="6562060"/>
            <a:ext cx="2743200" cy="365125"/>
          </a:xfrm>
        </p:spPr>
        <p:txBody>
          <a:bodyPr/>
          <a:lstStyle/>
          <a:p>
            <a:fld id="{1AE0CC3A-0B67-4337-8D9A-F15E79C0486E}" type="slidenum">
              <a:rPr lang="en-US" sz="1800" b="1" smtClean="0">
                <a:solidFill>
                  <a:schemeClr val="bg1"/>
                </a:solidFill>
              </a:rPr>
              <a:pPr/>
              <a:t>6</a:t>
            </a:fld>
            <a:endParaRPr lang="en-US" sz="1800" b="1">
              <a:solidFill>
                <a:schemeClr val="bg1"/>
              </a:solidFill>
            </a:endParaRP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278296" y="1615852"/>
            <a:ext cx="11313537" cy="45366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96875" indent="-3968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3"/>
              </a:buBlip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968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8888" indent="-344488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4963" indent="-346075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1513" indent="-336550" algn="l" defTabSz="914363" rtl="0" eaLnBrk="1" latinLnBrk="0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4400" dirty="0"/>
              <a:t>Lodgment officer receives set of document from broker and conducts face vet of SAD and all attached documents</a:t>
            </a:r>
          </a:p>
          <a:p>
            <a:pPr marL="0" lvl="0" indent="0">
              <a:buNone/>
            </a:pPr>
            <a:endParaRPr lang="en-US" sz="4400" dirty="0"/>
          </a:p>
          <a:p>
            <a:r>
              <a:rPr lang="en-US" sz="4400" dirty="0"/>
              <a:t>SAD is assessed and assessment notice printed, sign by assessor and given to declarant/broker for payment of taxes.</a:t>
            </a:r>
            <a:endParaRPr lang="en-US" sz="44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715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-79513" y="44757"/>
            <a:ext cx="9916732" cy="865937"/>
          </a:xfrm>
          <a:prstGeom prst="rect">
            <a:avLst/>
          </a:prstGeom>
          <a:solidFill>
            <a:srgbClr val="0024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4400" b="1" dirty="0">
                <a:solidFill>
                  <a:schemeClr val="bg1"/>
                </a:solidFill>
                <a:latin typeface="Arial Narrow" panose="020B0606020202030204" pitchFamily="34" charset="0"/>
              </a:rPr>
              <a:t>PAYMENT PROCESS </a:t>
            </a:r>
            <a:endParaRPr lang="en-US" sz="44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06134" y="6538912"/>
            <a:ext cx="2743200" cy="365125"/>
          </a:xfrm>
        </p:spPr>
        <p:txBody>
          <a:bodyPr/>
          <a:lstStyle/>
          <a:p>
            <a:fld id="{1AE0CC3A-0B67-4337-8D9A-F15E79C0486E}" type="slidenum">
              <a:rPr lang="en-US" sz="1800" b="1" smtClean="0">
                <a:solidFill>
                  <a:schemeClr val="bg1"/>
                </a:solidFill>
              </a:rPr>
              <a:pPr/>
              <a:t>7</a:t>
            </a:fld>
            <a:endParaRPr lang="en-US" sz="1800" b="1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9271" y="1227143"/>
            <a:ext cx="1193689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dirty="0"/>
              <a:t>1. </a:t>
            </a:r>
            <a:r>
              <a:rPr lang="en-US" sz="3600" dirty="0"/>
              <a:t>Payment bill up to U$200.00, declarant/broker proceeds to Central Bank of Liberia payment window and makes payment and receives treasury receipt as proof of payment</a:t>
            </a:r>
          </a:p>
          <a:p>
            <a:pPr lvl="0"/>
            <a:endParaRPr lang="en-US" sz="3600" dirty="0"/>
          </a:p>
          <a:p>
            <a:pPr lvl="0"/>
            <a:r>
              <a:rPr lang="en-US" sz="3600" dirty="0"/>
              <a:t>2. Payment bill above U$200.00, declarant/broker proceeds to Commercial bank of choice and purchase a manager’s check.</a:t>
            </a:r>
          </a:p>
          <a:p>
            <a:pPr lvl="0"/>
            <a:endParaRPr lang="en-US" sz="3600" dirty="0"/>
          </a:p>
          <a:p>
            <a:r>
              <a:rPr lang="en-US" sz="3600" dirty="0"/>
              <a:t>3. Declarant/broker takes manager’s check to CBL and make payment of taxes and receives treasury as proof of payment</a:t>
            </a:r>
            <a:endParaRPr lang="en-US" sz="36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23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0" y="150331"/>
            <a:ext cx="9929611" cy="852829"/>
          </a:xfrm>
          <a:prstGeom prst="rect">
            <a:avLst/>
          </a:prstGeom>
          <a:solidFill>
            <a:srgbClr val="0024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4400" b="1" dirty="0">
                <a:solidFill>
                  <a:schemeClr val="bg1"/>
                </a:solidFill>
                <a:latin typeface="Arial Narrow" panose="020B0606020202030204" pitchFamily="34" charset="0"/>
              </a:rPr>
              <a:t>CLEARANCE PROCESS</a:t>
            </a:r>
            <a:endParaRPr lang="en-US" sz="44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938146" y="6561115"/>
            <a:ext cx="2743200" cy="365125"/>
          </a:xfrm>
        </p:spPr>
        <p:txBody>
          <a:bodyPr/>
          <a:lstStyle/>
          <a:p>
            <a:fld id="{1AE0CC3A-0B67-4337-8D9A-F15E79C0486E}" type="slidenum">
              <a:rPr lang="en-US" sz="2000" b="1" smtClean="0">
                <a:solidFill>
                  <a:schemeClr val="bg1"/>
                </a:solidFill>
              </a:rPr>
              <a:pPr/>
              <a:t>8</a:t>
            </a:fld>
            <a:endParaRPr lang="en-US" sz="2000" b="1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3704" y="1920802"/>
            <a:ext cx="1072130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4400" dirty="0"/>
              <a:t>1. After payment of taxes, declarant/broker takes treasury receipt to Customs for release of cargo </a:t>
            </a:r>
          </a:p>
          <a:p>
            <a:pPr lvl="0"/>
            <a:endParaRPr lang="en-US" sz="4400" dirty="0"/>
          </a:p>
          <a:p>
            <a:pPr lvl="0"/>
            <a:r>
              <a:rPr lang="en-US" sz="4400" dirty="0"/>
              <a:t>2. Customs prints Exit note and issues to declarant/broker</a:t>
            </a:r>
            <a:endParaRPr lang="en-US" sz="44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169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0" y="40945"/>
            <a:ext cx="9929611" cy="1003160"/>
          </a:xfrm>
          <a:prstGeom prst="rect">
            <a:avLst/>
          </a:prstGeom>
          <a:solidFill>
            <a:srgbClr val="0024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sz="3600" b="1" dirty="0">
                <a:solidFill>
                  <a:schemeClr val="bg1"/>
                </a:solidFill>
              </a:rPr>
              <a:t>APM TERMINALS PROCESS</a:t>
            </a:r>
            <a:endParaRPr lang="en-US" altLang="en-US" sz="3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907725" y="6542058"/>
            <a:ext cx="2743200" cy="365125"/>
          </a:xfrm>
        </p:spPr>
        <p:txBody>
          <a:bodyPr/>
          <a:lstStyle/>
          <a:p>
            <a:fld id="{1AE0CC3A-0B67-4337-8D9A-F15E79C0486E}" type="slidenum">
              <a:rPr lang="en-US" sz="2000" b="1" smtClean="0">
                <a:solidFill>
                  <a:schemeClr val="bg1"/>
                </a:solidFill>
              </a:rPr>
              <a:pPr/>
              <a:t>9</a:t>
            </a:fld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18940" y="1460092"/>
            <a:ext cx="11973059" cy="5184754"/>
          </a:xfrm>
          <a:noFill/>
        </p:spPr>
        <p:txBody>
          <a:bodyPr>
            <a:normAutofit/>
          </a:bodyPr>
          <a:lstStyle/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0617" y="1184920"/>
            <a:ext cx="1181913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0" indent="-742950">
              <a:buAutoNum type="arabicPeriod"/>
            </a:pPr>
            <a:r>
              <a:rPr lang="en-US" sz="4000" dirty="0"/>
              <a:t>Declarant/broker proceeds to APM Terminals for bill for payment of handling charges</a:t>
            </a:r>
          </a:p>
          <a:p>
            <a:pPr marL="742950" lvl="0" indent="-742950">
              <a:buAutoNum type="arabicPeriod"/>
            </a:pPr>
            <a:endParaRPr lang="en-US" sz="4000" dirty="0"/>
          </a:p>
          <a:p>
            <a:pPr marL="742950" lvl="0" indent="-742950">
              <a:buAutoNum type="arabicPeriod"/>
            </a:pPr>
            <a:r>
              <a:rPr lang="en-US" sz="4000" dirty="0"/>
              <a:t>Declarant/broker makes payment of handling charges and obtains cargo interchange to take delivery of cargo </a:t>
            </a:r>
          </a:p>
          <a:p>
            <a:pPr marL="742950" lvl="0" indent="-742950">
              <a:buAutoNum type="arabicPeriod"/>
            </a:pPr>
            <a:endParaRPr lang="en-US" sz="4000" dirty="0"/>
          </a:p>
          <a:p>
            <a:pPr marL="742950" lvl="0" indent="-742950">
              <a:buAutoNum type="arabicPeriod"/>
            </a:pPr>
            <a:r>
              <a:rPr lang="en-US" sz="4000" dirty="0"/>
              <a:t>Declarant/broker proceed to APMT yard to pick up container</a:t>
            </a:r>
            <a:endParaRPr lang="en-US" sz="40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619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18940" y="1460092"/>
            <a:ext cx="11973059" cy="5184754"/>
          </a:xfrm>
          <a:noFill/>
        </p:spPr>
        <p:txBody>
          <a:bodyPr>
            <a:normAutofit/>
          </a:bodyPr>
          <a:lstStyle/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0" y="1"/>
            <a:ext cx="9929611" cy="1003160"/>
          </a:xfrm>
          <a:prstGeom prst="rect">
            <a:avLst/>
          </a:prstGeom>
          <a:solidFill>
            <a:srgbClr val="0024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3600" b="1" dirty="0">
                <a:solidFill>
                  <a:schemeClr val="bg1"/>
                </a:solidFill>
                <a:latin typeface="Arial Narrow" panose="020B0606020202030204" pitchFamily="34" charset="0"/>
              </a:rPr>
              <a:t>WHARFINGER FINAL RELEASE PROCESS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842611" y="6541694"/>
            <a:ext cx="2743200" cy="365125"/>
          </a:xfrm>
        </p:spPr>
        <p:txBody>
          <a:bodyPr/>
          <a:lstStyle/>
          <a:p>
            <a:fld id="{1AE0CC3A-0B67-4337-8D9A-F15E79C0486E}" type="slidenum">
              <a:rPr lang="en-US" sz="1800" b="1" smtClean="0">
                <a:solidFill>
                  <a:schemeClr val="bg1"/>
                </a:solidFill>
              </a:rPr>
              <a:pPr/>
              <a:t>10</a:t>
            </a:fld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96957" y="1720646"/>
            <a:ext cx="10200540" cy="407055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 fontAlgn="base">
              <a:buNone/>
            </a:pPr>
            <a:r>
              <a:rPr lang="en-US" sz="4400" dirty="0"/>
              <a:t>Declarant/broker proceeds to Customs Wharfinger Section for Exit Note and proceeds to Exit Gate for exit of container from Freeport</a:t>
            </a:r>
            <a:endParaRPr lang="en-US" sz="4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195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-422786" y="1612490"/>
            <a:ext cx="12467302" cy="4926422"/>
          </a:xfrm>
          <a:noFill/>
        </p:spPr>
        <p:txBody>
          <a:bodyPr>
            <a:normAutofit/>
          </a:bodyPr>
          <a:lstStyle/>
          <a:p>
            <a:pPr algn="just"/>
            <a:endParaRPr lang="en-US" sz="3200" dirty="0"/>
          </a:p>
          <a:p>
            <a:pPr algn="just"/>
            <a:endParaRPr lang="en-US" sz="3200" dirty="0"/>
          </a:p>
          <a:p>
            <a:pPr algn="just"/>
            <a:endParaRPr lang="en-US" sz="3200" dirty="0">
              <a:latin typeface="Arial Narrow" panose="020B060602020203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0" y="0"/>
            <a:ext cx="9929611" cy="1097585"/>
          </a:xfrm>
          <a:prstGeom prst="rect">
            <a:avLst/>
          </a:prstGeom>
          <a:solidFill>
            <a:srgbClr val="0024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3600" b="1" dirty="0">
                <a:solidFill>
                  <a:schemeClr val="bg1"/>
                </a:solidFill>
                <a:latin typeface="Arial Narrow" panose="020B0606020202030204" pitchFamily="34" charset="0"/>
              </a:rPr>
              <a:t>DESTINATION INSPECTION REQUIREMENT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848633" y="6538912"/>
            <a:ext cx="2743200" cy="365125"/>
          </a:xfrm>
        </p:spPr>
        <p:txBody>
          <a:bodyPr/>
          <a:lstStyle/>
          <a:p>
            <a:fld id="{1AE0CC3A-0B67-4337-8D9A-F15E79C0486E}" type="slidenum">
              <a:rPr lang="en-US" sz="1800" b="1" smtClean="0">
                <a:solidFill>
                  <a:schemeClr val="bg1"/>
                </a:solidFill>
              </a:rPr>
              <a:pPr/>
              <a:t>11</a:t>
            </a:fld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4386" y="1097585"/>
            <a:ext cx="10638718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RED Lane declarations are subject to 100% examinations either at the DI Site in Freeport or at consignee’s premises.</a:t>
            </a:r>
          </a:p>
          <a:p>
            <a:pPr marR="0" lvl="0" algn="just">
              <a:spcBef>
                <a:spcPts val="0"/>
              </a:spcBef>
              <a:spcAft>
                <a:spcPts val="0"/>
              </a:spcAft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Penalties for non-compliance with Pre-shipment Inspection</a:t>
            </a:r>
          </a:p>
          <a:p>
            <a:pPr marR="0" lvl="0" algn="just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OFFENCE 		   PENALTY</a:t>
            </a:r>
          </a:p>
          <a:p>
            <a:pPr marR="0" lvl="0" algn="just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4000" baseline="30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&amp; 2</a:t>
            </a:r>
            <a:r>
              <a:rPr lang="en-US" sz="4000" baseline="30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	  10 %   of the CIF value</a:t>
            </a:r>
          </a:p>
          <a:p>
            <a:pPr marR="0" lvl="0" algn="just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4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lang="en-US" sz="4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&amp; 4</a:t>
            </a:r>
            <a:r>
              <a:rPr lang="en-US" sz="4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4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	   20 %       “       “      “</a:t>
            </a:r>
          </a:p>
          <a:p>
            <a:pPr marR="0" lvl="0" algn="just"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US" sz="4000" baseline="30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upward     30 %       “       “      “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spcBef>
                <a:spcPts val="0"/>
              </a:spcBef>
              <a:spcAft>
                <a:spcPts val="0"/>
              </a:spcAft>
            </a:pPr>
            <a:endParaRPr lang="en-US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5054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1664930"/>
            <a:ext cx="10515600" cy="1368336"/>
          </a:xfrm>
          <a:noFill/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10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87" y="301202"/>
            <a:ext cx="9344025" cy="1641608"/>
          </a:xfrm>
          <a:prstGeom prst="rect">
            <a:avLst/>
          </a:prstGeom>
        </p:spPr>
      </p:pic>
      <p:pic>
        <p:nvPicPr>
          <p:cNvPr id="6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306" y="1942810"/>
            <a:ext cx="7222957" cy="4326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5198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3345</TotalTime>
  <Words>430</Words>
  <Application>Microsoft Office PowerPoint</Application>
  <PresentationFormat>Widescreen</PresentationFormat>
  <Paragraphs>72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Arial Narrow</vt:lpstr>
      <vt:lpstr>Calibri</vt:lpstr>
      <vt:lpstr>Calibri Light</vt:lpstr>
      <vt:lpstr>Century Gothic</vt:lpstr>
      <vt:lpstr>Trebuchet MS</vt:lpstr>
      <vt:lpstr>Office Theme</vt:lpstr>
      <vt:lpstr>CUSTOMS GOODS  CLEARANCE PROCEDURES</vt:lpstr>
      <vt:lpstr>PowerPoint Presentation</vt:lpstr>
      <vt:lpstr>PowerPoint Presentation</vt:lpstr>
      <vt:lpstr>MANIFEST REGISTRATION PROCESS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Massachusetts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Habib</dc:creator>
  <cp:lastModifiedBy>Jelvin B. Dennis</cp:lastModifiedBy>
  <cp:revision>192</cp:revision>
  <cp:lastPrinted>2017-08-10T15:48:26Z</cp:lastPrinted>
  <dcterms:created xsi:type="dcterms:W3CDTF">2017-01-14T21:20:37Z</dcterms:created>
  <dcterms:modified xsi:type="dcterms:W3CDTF">2024-06-23T13:52:03Z</dcterms:modified>
</cp:coreProperties>
</file>